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5" r:id="rId2"/>
    <p:sldId id="296" r:id="rId3"/>
    <p:sldId id="335" r:id="rId4"/>
    <p:sldId id="307" r:id="rId5"/>
    <p:sldId id="308" r:id="rId6"/>
    <p:sldId id="297" r:id="rId7"/>
    <p:sldId id="321" r:id="rId8"/>
    <p:sldId id="320" r:id="rId9"/>
    <p:sldId id="306" r:id="rId10"/>
    <p:sldId id="309" r:id="rId11"/>
    <p:sldId id="332" r:id="rId12"/>
    <p:sldId id="322" r:id="rId13"/>
    <p:sldId id="333" r:id="rId14"/>
    <p:sldId id="324" r:id="rId15"/>
    <p:sldId id="334" r:id="rId16"/>
    <p:sldId id="299" r:id="rId17"/>
    <p:sldId id="314" r:id="rId18"/>
    <p:sldId id="315" r:id="rId19"/>
    <p:sldId id="317" r:id="rId20"/>
    <p:sldId id="318" r:id="rId21"/>
    <p:sldId id="325" r:id="rId22"/>
    <p:sldId id="326" r:id="rId23"/>
    <p:sldId id="327" r:id="rId24"/>
    <p:sldId id="329" r:id="rId25"/>
    <p:sldId id="330" r:id="rId26"/>
    <p:sldId id="336" r:id="rId27"/>
    <p:sldId id="337" r:id="rId28"/>
    <p:sldId id="338" r:id="rId29"/>
    <p:sldId id="339" r:id="rId30"/>
    <p:sldId id="341" r:id="rId31"/>
    <p:sldId id="340" r:id="rId32"/>
    <p:sldId id="342" r:id="rId33"/>
    <p:sldId id="343" r:id="rId34"/>
    <p:sldId id="344" r:id="rId35"/>
    <p:sldId id="345" r:id="rId36"/>
    <p:sldId id="346" r:id="rId37"/>
    <p:sldId id="348" r:id="rId38"/>
    <p:sldId id="357" r:id="rId39"/>
    <p:sldId id="349" r:id="rId40"/>
    <p:sldId id="358" r:id="rId41"/>
    <p:sldId id="353" r:id="rId42"/>
    <p:sldId id="354" r:id="rId43"/>
    <p:sldId id="355" r:id="rId44"/>
    <p:sldId id="359" r:id="rId45"/>
    <p:sldId id="360" r:id="rId46"/>
    <p:sldId id="356" r:id="rId47"/>
    <p:sldId id="361" r:id="rId48"/>
    <p:sldId id="350" r:id="rId49"/>
    <p:sldId id="352" r:id="rId50"/>
    <p:sldId id="351" r:id="rId51"/>
    <p:sldId id="362" r:id="rId52"/>
    <p:sldId id="363" r:id="rId53"/>
    <p:sldId id="293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DB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1049" autoAdjust="0"/>
  </p:normalViewPr>
  <p:slideViewPr>
    <p:cSldViewPr snapToGrid="0">
      <p:cViewPr varScale="1">
        <p:scale>
          <a:sx n="91" d="100"/>
          <a:sy n="91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4840B-B5F2-4010-92E0-DF823BCEC855}" type="datetimeFigureOut">
              <a:rPr lang="de-CH" smtClean="0"/>
              <a:t>08.11.2019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26F72-D18F-47F6-BD55-8D59224E01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62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250AE-E9F2-4FA9-8273-0F61CF3A35CC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373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Each variable must have its own column.</a:t>
            </a:r>
          </a:p>
          <a:p>
            <a:r>
              <a:rPr lang="en-US" dirty="0" smtClean="0">
                <a:effectLst/>
              </a:rPr>
              <a:t>Each observation must have its own row.</a:t>
            </a:r>
          </a:p>
          <a:p>
            <a:r>
              <a:rPr lang="en-US" dirty="0" smtClean="0">
                <a:effectLst/>
              </a:rPr>
              <a:t>Each value must have its own cell.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4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requires</a:t>
            </a:r>
            <a:r>
              <a:rPr lang="fr-FR" sz="1200" dirty="0" smtClean="0">
                <a:solidFill>
                  <a:srgbClr val="002A7E"/>
                </a:solidFill>
              </a:rPr>
              <a:t> a </a:t>
            </a:r>
            <a:r>
              <a:rPr lang="fr-FR" sz="1200" dirty="0" err="1" smtClean="0">
                <a:solidFill>
                  <a:srgbClr val="002A7E"/>
                </a:solidFill>
              </a:rPr>
              <a:t>prepared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events</a:t>
            </a:r>
            <a:r>
              <a:rPr lang="fr-FR" sz="1200" dirty="0" smtClean="0">
                <a:solidFill>
                  <a:srgbClr val="002A7E"/>
                </a:solidFill>
              </a:rPr>
              <a:t> over a </a:t>
            </a:r>
            <a:r>
              <a:rPr lang="fr-FR" sz="1200" dirty="0" err="1" smtClean="0">
                <a:solidFill>
                  <a:srgbClr val="002A7E"/>
                </a:solidFill>
              </a:rPr>
              <a:t>follow</a:t>
            </a:r>
            <a:r>
              <a:rPr lang="fr-FR" sz="1200" dirty="0" smtClean="0">
                <a:solidFill>
                  <a:srgbClr val="002A7E"/>
                </a:solidFill>
              </a:rPr>
              <a:t>-up time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sufficient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length</a:t>
            </a:r>
            <a:r>
              <a:rPr lang="fr-FR" sz="1200" dirty="0" smtClean="0">
                <a:solidFill>
                  <a:srgbClr val="002A7E"/>
                </a:solidFill>
              </a:rPr>
              <a:t> in relation to the </a:t>
            </a:r>
            <a:r>
              <a:rPr lang="fr-FR" sz="1200" dirty="0" err="1" smtClean="0">
                <a:solidFill>
                  <a:srgbClr val="002A7E"/>
                </a:solidFill>
              </a:rPr>
              <a:t>usual</a:t>
            </a:r>
            <a:r>
              <a:rPr lang="fr-FR" sz="1200" dirty="0" smtClean="0">
                <a:solidFill>
                  <a:srgbClr val="002A7E"/>
                </a:solidFill>
              </a:rPr>
              <a:t> duration of </a:t>
            </a:r>
            <a:r>
              <a:rPr lang="fr-FR" sz="1200" dirty="0" err="1" smtClean="0">
                <a:solidFill>
                  <a:srgbClr val="002A7E"/>
                </a:solidFill>
              </a:rPr>
              <a:t>supply</a:t>
            </a:r>
            <a:r>
              <a:rPr lang="fr-FR" sz="1200" dirty="0" smtClean="0">
                <a:solidFill>
                  <a:srgbClr val="002A7E"/>
                </a:solidFill>
              </a:rPr>
              <a:t> and total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duration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minimum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: patient ID, </a:t>
            </a:r>
            <a:r>
              <a:rPr lang="fr-FR" sz="1200" dirty="0" err="1" smtClean="0">
                <a:solidFill>
                  <a:srgbClr val="002A7E"/>
                </a:solidFill>
              </a:rPr>
              <a:t>event</a:t>
            </a:r>
            <a:r>
              <a:rPr lang="fr-FR" sz="1200" dirty="0" smtClean="0">
                <a:solidFill>
                  <a:srgbClr val="002A7E"/>
                </a:solidFill>
              </a:rPr>
              <a:t> date, duration of </a:t>
            </a:r>
            <a:r>
              <a:rPr lang="fr-FR" sz="1200" dirty="0" err="1" smtClean="0">
                <a:solidFill>
                  <a:srgbClr val="002A7E"/>
                </a:solidFill>
              </a:rPr>
              <a:t>supply</a:t>
            </a:r>
            <a:endParaRPr lang="fr-FR" sz="1200" dirty="0" smtClean="0">
              <a:solidFill>
                <a:srgbClr val="002A7E"/>
              </a:solidFill>
            </a:endParaRPr>
          </a:p>
          <a:p>
            <a:pPr marL="0" indent="0">
              <a:buFontTx/>
              <a:buNone/>
            </a:pP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0" indent="0">
              <a:buFontTx/>
              <a:buNone/>
            </a:pP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Input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a table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with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Ids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, dates, dosage, type of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med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and duration  the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most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basic visualisation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CMA0 plot –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constructs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the segments of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med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availability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on the time line</a:t>
            </a: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9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ESPACOMP, PCNE,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EuroDURG</a:t>
            </a:r>
            <a:r>
              <a:rPr lang="de-CH" baseline="0" dirty="0" smtClean="0"/>
              <a:t>, ESCP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37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759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673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New </a:t>
            </a:r>
            <a:r>
              <a:rPr lang="de-CH" dirty="0" err="1" smtClean="0"/>
              <a:t>AdhereR</a:t>
            </a:r>
            <a:r>
              <a:rPr lang="de-CH" dirty="0" smtClean="0"/>
              <a:t> on </a:t>
            </a:r>
            <a:r>
              <a:rPr lang="de-CH" dirty="0" err="1" smtClean="0"/>
              <a:t>cran</a:t>
            </a:r>
            <a:endParaRPr lang="de-CH" dirty="0" smtClean="0"/>
          </a:p>
          <a:p>
            <a:r>
              <a:rPr lang="en-US" b="1" dirty="0" smtClean="0"/>
              <a:t>compute event durations/prescription episodes </a:t>
            </a:r>
            <a:r>
              <a:rPr lang="en-US" dirty="0" smtClean="0"/>
              <a:t>based on prescribed and dispensed quantities</a:t>
            </a:r>
          </a:p>
          <a:p>
            <a:r>
              <a:rPr lang="en-US" b="1" dirty="0" smtClean="0"/>
              <a:t>adjust event durations </a:t>
            </a:r>
            <a:r>
              <a:rPr lang="en-US" dirty="0" smtClean="0"/>
              <a:t>in case of dosage changes, special periods (e.g. hospitalizations) and prescription episodes</a:t>
            </a:r>
          </a:p>
          <a:p>
            <a:r>
              <a:rPr lang="en-US" b="1" dirty="0" smtClean="0"/>
              <a:t>compute adherence metrics</a:t>
            </a:r>
            <a:endParaRPr lang="de-CH" b="1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330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2A7E"/>
                </a:solidFill>
              </a:rPr>
              <a:t>one flexible </a:t>
            </a:r>
            <a:r>
              <a:rPr lang="fr-FR" sz="1200" dirty="0" err="1" smtClean="0">
                <a:solidFill>
                  <a:srgbClr val="002A7E"/>
                </a:solidFill>
              </a:rPr>
              <a:t>function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splits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follow</a:t>
            </a:r>
            <a:r>
              <a:rPr lang="fr-FR" sz="1200" dirty="0" smtClean="0">
                <a:solidFill>
                  <a:srgbClr val="002A7E"/>
                </a:solidFill>
              </a:rPr>
              <a:t>-up </a:t>
            </a:r>
            <a:r>
              <a:rPr lang="fr-FR" sz="1200" dirty="0" err="1" smtClean="0">
                <a:solidFill>
                  <a:srgbClr val="002A7E"/>
                </a:solidFill>
              </a:rPr>
              <a:t>period</a:t>
            </a:r>
            <a:r>
              <a:rPr lang="fr-FR" sz="1200" dirty="0" smtClean="0">
                <a:solidFill>
                  <a:srgbClr val="002A7E"/>
                </a:solidFill>
              </a:rPr>
              <a:t> for </a:t>
            </a:r>
            <a:r>
              <a:rPr lang="fr-FR" sz="1200" dirty="0" err="1" smtClean="0">
                <a:solidFill>
                  <a:srgbClr val="002A7E"/>
                </a:solidFill>
              </a:rPr>
              <a:t>each</a:t>
            </a:r>
            <a:r>
              <a:rPr lang="fr-FR" sz="1200" dirty="0" smtClean="0">
                <a:solidFill>
                  <a:srgbClr val="002A7E"/>
                </a:solidFill>
              </a:rPr>
              <a:t> patient </a:t>
            </a:r>
            <a:r>
              <a:rPr lang="fr-FR" sz="1200" dirty="0" err="1" smtClean="0">
                <a:solidFill>
                  <a:srgbClr val="002A7E"/>
                </a:solidFill>
              </a:rPr>
              <a:t>into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episodes</a:t>
            </a:r>
            <a:r>
              <a:rPr lang="fr-FR" sz="1200" dirty="0" smtClean="0">
                <a:solidFill>
                  <a:srgbClr val="002A7E"/>
                </a:solidFill>
              </a:rPr>
              <a:t> (TE) </a:t>
            </a:r>
            <a:r>
              <a:rPr lang="fr-FR" sz="1200" dirty="0" err="1" smtClean="0">
                <a:solidFill>
                  <a:srgbClr val="002A7E"/>
                </a:solidFill>
              </a:rPr>
              <a:t>depending</a:t>
            </a:r>
            <a:r>
              <a:rPr lang="fr-FR" sz="1200" dirty="0" smtClean="0">
                <a:solidFill>
                  <a:srgbClr val="002A7E"/>
                </a:solidFill>
              </a:rPr>
              <a:t> on an user-</a:t>
            </a:r>
            <a:r>
              <a:rPr lang="fr-FR" sz="1200" dirty="0" err="1" smtClean="0">
                <a:solidFill>
                  <a:srgbClr val="002A7E"/>
                </a:solidFill>
              </a:rPr>
              <a:t>specified</a:t>
            </a:r>
            <a:r>
              <a:rPr lang="fr-FR" sz="1200" dirty="0" smtClean="0">
                <a:solidFill>
                  <a:srgbClr val="002A7E"/>
                </a:solidFill>
              </a:rPr>
              <a:t> maximum gap </a:t>
            </a:r>
            <a:r>
              <a:rPr lang="fr-FR" sz="1200" dirty="0" err="1" smtClean="0">
                <a:solidFill>
                  <a:srgbClr val="002A7E"/>
                </a:solidFill>
              </a:rPr>
              <a:t>length</a:t>
            </a:r>
            <a:r>
              <a:rPr lang="fr-FR" sz="1200" dirty="0" smtClean="0">
                <a:solidFill>
                  <a:srgbClr val="002A7E"/>
                </a:solidFill>
              </a:rPr>
              <a:t>, and </a:t>
            </a:r>
            <a:r>
              <a:rPr lang="fr-FR" sz="1200" dirty="0" err="1" smtClean="0">
                <a:solidFill>
                  <a:srgbClr val="002A7E"/>
                </a:solidFill>
              </a:rPr>
              <a:t>several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other</a:t>
            </a:r>
            <a:r>
              <a:rPr lang="fr-FR" sz="1200" dirty="0" smtClean="0">
                <a:solidFill>
                  <a:srgbClr val="002A7E"/>
                </a:solidFill>
              </a:rPr>
              <a:t> options 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the output </a:t>
            </a:r>
            <a:r>
              <a:rPr lang="fr-FR" sz="1200" dirty="0" err="1" smtClean="0">
                <a:solidFill>
                  <a:srgbClr val="002A7E"/>
                </a:solidFill>
              </a:rPr>
              <a:t>is</a:t>
            </a:r>
            <a:r>
              <a:rPr lang="fr-FR" sz="1200" dirty="0" smtClean="0">
                <a:solidFill>
                  <a:srgbClr val="002A7E"/>
                </a:solidFill>
              </a:rPr>
              <a:t> a TE table </a:t>
            </a:r>
            <a:r>
              <a:rPr lang="fr-FR" sz="1200" dirty="0" err="1" smtClean="0">
                <a:solidFill>
                  <a:srgbClr val="002A7E"/>
                </a:solidFill>
              </a:rPr>
              <a:t>with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start</a:t>
            </a:r>
            <a:r>
              <a:rPr lang="fr-FR" sz="1200" dirty="0" smtClean="0">
                <a:solidFill>
                  <a:srgbClr val="002A7E"/>
                </a:solidFill>
              </a:rPr>
              <a:t> and end dates, duration, and </a:t>
            </a:r>
            <a:r>
              <a:rPr lang="fr-FR" sz="1200" dirty="0" err="1" smtClean="0">
                <a:solidFill>
                  <a:srgbClr val="002A7E"/>
                </a:solidFill>
              </a:rPr>
              <a:t>number</a:t>
            </a:r>
            <a:r>
              <a:rPr lang="fr-FR" sz="1200" dirty="0" smtClean="0">
                <a:solidFill>
                  <a:srgbClr val="002A7E"/>
                </a:solidFill>
              </a:rPr>
              <a:t> of gap </a:t>
            </a:r>
            <a:r>
              <a:rPr lang="fr-FR" sz="1200" dirty="0" err="1" smtClean="0">
                <a:solidFill>
                  <a:srgbClr val="002A7E"/>
                </a:solidFill>
              </a:rPr>
              <a:t>days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after</a:t>
            </a:r>
            <a:r>
              <a:rPr lang="fr-FR" sz="1200" dirty="0" smtClean="0">
                <a:solidFill>
                  <a:srgbClr val="002A7E"/>
                </a:solidFill>
              </a:rPr>
              <a:t> or at the end of the TE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can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be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used</a:t>
            </a:r>
            <a:r>
              <a:rPr lang="fr-FR" sz="1200" dirty="0" smtClean="0">
                <a:solidFill>
                  <a:srgbClr val="002A7E"/>
                </a:solidFill>
              </a:rPr>
              <a:t> in (time-to-</a:t>
            </a:r>
            <a:r>
              <a:rPr lang="fr-FR" sz="1200" dirty="0" err="1" smtClean="0">
                <a:solidFill>
                  <a:srgbClr val="002A7E"/>
                </a:solidFill>
              </a:rPr>
              <a:t>event</a:t>
            </a:r>
            <a:r>
              <a:rPr lang="fr-FR" sz="1200" dirty="0" smtClean="0">
                <a:solidFill>
                  <a:srgbClr val="002A7E"/>
                </a:solidFill>
              </a:rPr>
              <a:t>) </a:t>
            </a:r>
            <a:r>
              <a:rPr lang="fr-FR" sz="1200" dirty="0" err="1" smtClean="0">
                <a:solidFill>
                  <a:srgbClr val="002A7E"/>
                </a:solidFill>
              </a:rPr>
              <a:t>persistence</a:t>
            </a:r>
            <a:r>
              <a:rPr lang="fr-FR" sz="1200" dirty="0" smtClean="0">
                <a:solidFill>
                  <a:srgbClr val="002A7E"/>
                </a:solidFill>
              </a:rPr>
              <a:t> analyses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36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nine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continuous</a:t>
            </a:r>
            <a:r>
              <a:rPr lang="fr-FR" sz="1200" dirty="0" smtClean="0">
                <a:solidFill>
                  <a:srgbClr val="002A7E"/>
                </a:solidFill>
              </a:rPr>
              <a:t> multiple </a:t>
            </a:r>
            <a:r>
              <a:rPr lang="fr-FR" sz="1200" dirty="0" err="1" smtClean="0">
                <a:solidFill>
                  <a:srgbClr val="002A7E"/>
                </a:solidFill>
              </a:rPr>
              <a:t>interval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measures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availability</a:t>
            </a:r>
            <a:r>
              <a:rPr lang="fr-FR" sz="1200" dirty="0" smtClean="0">
                <a:solidFill>
                  <a:srgbClr val="002A7E"/>
                </a:solidFill>
              </a:rPr>
              <a:t>/gaps (CMA1 to 9) are </a:t>
            </a:r>
            <a:r>
              <a:rPr lang="fr-FR" sz="1200" dirty="0" err="1" smtClean="0">
                <a:solidFill>
                  <a:srgbClr val="002A7E"/>
                </a:solidFill>
              </a:rPr>
              <a:t>implemented</a:t>
            </a:r>
            <a:r>
              <a:rPr lang="fr-FR" sz="1200" dirty="0" smtClean="0">
                <a:solidFill>
                  <a:srgbClr val="002A7E"/>
                </a:solidFill>
              </a:rPr>
              <a:t> in 3 versions: simple, per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</a:t>
            </a:r>
            <a:r>
              <a:rPr lang="fr-FR" sz="1200" dirty="0" smtClean="0">
                <a:solidFill>
                  <a:srgbClr val="002A7E"/>
                </a:solidFill>
              </a:rPr>
              <a:t>, and per </a:t>
            </a:r>
            <a:r>
              <a:rPr lang="fr-FR" sz="1200" dirty="0" err="1" smtClean="0">
                <a:solidFill>
                  <a:srgbClr val="002A7E"/>
                </a:solidFill>
              </a:rPr>
              <a:t>sliding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(Figure 2)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they</a:t>
            </a:r>
            <a:r>
              <a:rPr lang="fr-FR" sz="1200" dirty="0" smtClean="0">
                <a:solidFill>
                  <a:srgbClr val="002A7E"/>
                </a:solidFill>
              </a:rPr>
              <a:t> correspond to </a:t>
            </a:r>
            <a:r>
              <a:rPr lang="fr-FR" sz="1200" dirty="0" err="1" smtClean="0">
                <a:solidFill>
                  <a:srgbClr val="002A7E"/>
                </a:solidFill>
              </a:rPr>
              <a:t>increasingly-complex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algorithms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the </a:t>
            </a:r>
            <a:r>
              <a:rPr lang="fr-FR" sz="1200" dirty="0" err="1" smtClean="0">
                <a:solidFill>
                  <a:srgbClr val="002A7E"/>
                </a:solidFill>
              </a:rPr>
              <a:t>literature</a:t>
            </a:r>
            <a:r>
              <a:rPr lang="fr-FR" sz="1200" dirty="0" smtClean="0">
                <a:solidFill>
                  <a:srgbClr val="002A7E"/>
                </a:solidFill>
              </a:rPr>
              <a:t>, and are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</a:t>
            </a:r>
            <a:r>
              <a:rPr lang="fr-FR" sz="1200" dirty="0" err="1" smtClean="0">
                <a:solidFill>
                  <a:srgbClr val="002A7E"/>
                </a:solidFill>
              </a:rPr>
              <a:t>detail</a:t>
            </a:r>
            <a:r>
              <a:rPr lang="fr-FR" sz="1200" dirty="0" smtClean="0">
                <a:solidFill>
                  <a:srgbClr val="002A7E"/>
                </a:solidFill>
              </a:rPr>
              <a:t> in the package vignette and help section</a:t>
            </a:r>
          </a:p>
          <a:p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choices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depend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on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available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data and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clinical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context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24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nine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continuous</a:t>
            </a:r>
            <a:r>
              <a:rPr lang="fr-FR" sz="1200" dirty="0" smtClean="0">
                <a:solidFill>
                  <a:srgbClr val="002A7E"/>
                </a:solidFill>
              </a:rPr>
              <a:t> multiple </a:t>
            </a:r>
            <a:r>
              <a:rPr lang="fr-FR" sz="1200" dirty="0" err="1" smtClean="0">
                <a:solidFill>
                  <a:srgbClr val="002A7E"/>
                </a:solidFill>
              </a:rPr>
              <a:t>interval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measures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availability</a:t>
            </a:r>
            <a:r>
              <a:rPr lang="fr-FR" sz="1200" dirty="0" smtClean="0">
                <a:solidFill>
                  <a:srgbClr val="002A7E"/>
                </a:solidFill>
              </a:rPr>
              <a:t>/gaps (CMA1 to 9) are </a:t>
            </a:r>
            <a:r>
              <a:rPr lang="fr-FR" sz="1200" dirty="0" err="1" smtClean="0">
                <a:solidFill>
                  <a:srgbClr val="002A7E"/>
                </a:solidFill>
              </a:rPr>
              <a:t>implemented</a:t>
            </a:r>
            <a:r>
              <a:rPr lang="fr-FR" sz="1200" dirty="0" smtClean="0">
                <a:solidFill>
                  <a:srgbClr val="002A7E"/>
                </a:solidFill>
              </a:rPr>
              <a:t> in 3 versions: simple, per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</a:t>
            </a:r>
            <a:r>
              <a:rPr lang="fr-FR" sz="1200" dirty="0" smtClean="0">
                <a:solidFill>
                  <a:srgbClr val="002A7E"/>
                </a:solidFill>
              </a:rPr>
              <a:t>, and per </a:t>
            </a:r>
            <a:r>
              <a:rPr lang="fr-FR" sz="1200" dirty="0" err="1" smtClean="0">
                <a:solidFill>
                  <a:srgbClr val="002A7E"/>
                </a:solidFill>
              </a:rPr>
              <a:t>sliding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(Figure 2)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they</a:t>
            </a:r>
            <a:r>
              <a:rPr lang="fr-FR" sz="1200" dirty="0" smtClean="0">
                <a:solidFill>
                  <a:srgbClr val="002A7E"/>
                </a:solidFill>
              </a:rPr>
              <a:t> correspond to </a:t>
            </a:r>
            <a:r>
              <a:rPr lang="fr-FR" sz="1200" dirty="0" err="1" smtClean="0">
                <a:solidFill>
                  <a:srgbClr val="002A7E"/>
                </a:solidFill>
              </a:rPr>
              <a:t>increasingly-complex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algorithms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the </a:t>
            </a:r>
            <a:r>
              <a:rPr lang="fr-FR" sz="1200" dirty="0" err="1" smtClean="0">
                <a:solidFill>
                  <a:srgbClr val="002A7E"/>
                </a:solidFill>
              </a:rPr>
              <a:t>literature</a:t>
            </a:r>
            <a:r>
              <a:rPr lang="fr-FR" sz="1200" dirty="0" smtClean="0">
                <a:solidFill>
                  <a:srgbClr val="002A7E"/>
                </a:solidFill>
              </a:rPr>
              <a:t>, and are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</a:t>
            </a:r>
            <a:r>
              <a:rPr lang="fr-FR" sz="1200" dirty="0" err="1" smtClean="0">
                <a:solidFill>
                  <a:srgbClr val="002A7E"/>
                </a:solidFill>
              </a:rPr>
              <a:t>detail</a:t>
            </a:r>
            <a:r>
              <a:rPr lang="fr-FR" sz="1200" dirty="0" smtClean="0">
                <a:solidFill>
                  <a:srgbClr val="002A7E"/>
                </a:solidFill>
              </a:rPr>
              <a:t> in the package vignette and help section</a:t>
            </a:r>
          </a:p>
          <a:p>
            <a:pPr marL="171450" indent="-171450">
              <a:buFontTx/>
              <a:buChar char="-"/>
            </a:pP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choices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depend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on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available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data and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clinical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context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Different parameter choices result in different estimates (e.g. median 1-year implementation range 56%-83% in one simulation comparing single-interval CMAs). Separating persistence from implementation results in higher CMA estimates (e.g. median increased from 57% to 85% when comparing single with per-episode CMA).</a:t>
            </a:r>
            <a:endParaRPr lang="fr-FR" dirty="0" smtClean="0"/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3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pre-defined</a:t>
            </a:r>
            <a:r>
              <a:rPr lang="fr-FR" sz="1200" dirty="0" smtClean="0">
                <a:solidFill>
                  <a:srgbClr val="002A7E"/>
                </a:solidFill>
              </a:rPr>
              <a:t> and interactive (Figure 1) </a:t>
            </a:r>
            <a:r>
              <a:rPr lang="fr-FR" sz="1200" dirty="0" err="1" smtClean="0">
                <a:solidFill>
                  <a:srgbClr val="002A7E"/>
                </a:solidFill>
              </a:rPr>
              <a:t>functions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available</a:t>
            </a:r>
            <a:endParaRPr lang="fr-FR" sz="1200" dirty="0" smtClean="0">
              <a:solidFill>
                <a:srgbClr val="002A7E"/>
              </a:solidFill>
            </a:endParaRP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users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need</a:t>
            </a:r>
            <a:r>
              <a:rPr lang="fr-FR" sz="1200" dirty="0" smtClean="0">
                <a:solidFill>
                  <a:srgbClr val="002A7E"/>
                </a:solidFill>
              </a:rPr>
              <a:t> to </a:t>
            </a:r>
            <a:r>
              <a:rPr lang="fr-FR" sz="1200" dirty="0" err="1" smtClean="0">
                <a:solidFill>
                  <a:srgbClr val="002A7E"/>
                </a:solidFill>
              </a:rPr>
              <a:t>choose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which</a:t>
            </a:r>
            <a:r>
              <a:rPr lang="fr-FR" sz="1200" dirty="0" smtClean="0">
                <a:solidFill>
                  <a:srgbClr val="002A7E"/>
                </a:solidFill>
              </a:rPr>
              <a:t> type of </a:t>
            </a:r>
            <a:r>
              <a:rPr lang="fr-FR" sz="1200" dirty="0" err="1" smtClean="0">
                <a:solidFill>
                  <a:srgbClr val="002A7E"/>
                </a:solidFill>
              </a:rPr>
              <a:t>calculation</a:t>
            </a:r>
            <a:r>
              <a:rPr lang="fr-FR" sz="1200" dirty="0" smtClean="0">
                <a:solidFill>
                  <a:srgbClr val="002A7E"/>
                </a:solidFill>
              </a:rPr>
              <a:t> to display, and </a:t>
            </a:r>
            <a:r>
              <a:rPr lang="fr-FR" sz="1200" dirty="0" err="1" smtClean="0">
                <a:solidFill>
                  <a:srgbClr val="002A7E"/>
                </a:solidFill>
              </a:rPr>
              <a:t>specify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names</a:t>
            </a:r>
            <a:r>
              <a:rPr lang="fr-FR" sz="1200" dirty="0" smtClean="0">
                <a:solidFill>
                  <a:srgbClr val="002A7E"/>
                </a:solidFill>
              </a:rPr>
              <a:t> of the variables in </a:t>
            </a:r>
            <a:r>
              <a:rPr lang="fr-FR" sz="1200" dirty="0" err="1" smtClean="0">
                <a:solidFill>
                  <a:srgbClr val="002A7E"/>
                </a:solidFill>
              </a:rPr>
              <a:t>their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this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function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can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be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used</a:t>
            </a:r>
            <a:r>
              <a:rPr lang="fr-FR" sz="1200" dirty="0" smtClean="0">
                <a:solidFill>
                  <a:srgbClr val="002A7E"/>
                </a:solidFill>
              </a:rPr>
              <a:t> to </a:t>
            </a:r>
            <a:r>
              <a:rPr lang="fr-FR" sz="1200" dirty="0" err="1" smtClean="0">
                <a:solidFill>
                  <a:srgbClr val="002A7E"/>
                </a:solidFill>
              </a:rPr>
              <a:t>validate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parametrization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adherence</a:t>
            </a:r>
            <a:r>
              <a:rPr lang="fr-FR" sz="1200" dirty="0" smtClean="0">
                <a:solidFill>
                  <a:srgbClr val="002A7E"/>
                </a:solidFill>
              </a:rPr>
              <a:t> computations and </a:t>
            </a:r>
            <a:r>
              <a:rPr lang="fr-FR" sz="1200" dirty="0" err="1" smtClean="0">
                <a:solidFill>
                  <a:srgbClr val="002A7E"/>
                </a:solidFill>
              </a:rPr>
              <a:t>analytical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strategy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within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individual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studies</a:t>
            </a:r>
            <a:r>
              <a:rPr lang="fr-FR" sz="1200" dirty="0" smtClean="0">
                <a:solidFill>
                  <a:srgbClr val="002A7E"/>
                </a:solidFill>
              </a:rPr>
              <a:t>  </a:t>
            </a: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endParaRPr lang="fr-FR" sz="1200" dirty="0">
              <a:solidFill>
                <a:srgbClr val="002A7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87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6ED64-F520-D040-A512-2A7BFF78E05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0428"/>
          <a:stretch/>
        </p:blipFill>
        <p:spPr>
          <a:xfrm>
            <a:off x="-340242" y="1"/>
            <a:ext cx="12727172" cy="5806518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1575463" y="1414130"/>
            <a:ext cx="9041074" cy="4082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itre 30"/>
          <p:cNvSpPr>
            <a:spLocks noGrp="1"/>
          </p:cNvSpPr>
          <p:nvPr>
            <p:ph type="title" hasCustomPrompt="1"/>
          </p:nvPr>
        </p:nvSpPr>
        <p:spPr>
          <a:xfrm>
            <a:off x="2353339" y="1585393"/>
            <a:ext cx="7485322" cy="1143000"/>
          </a:xfrm>
        </p:spPr>
        <p:txBody>
          <a:bodyPr/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 smtClean="0"/>
              <a:t>Modifiez le titre de la présentation</a:t>
            </a:r>
            <a:endParaRPr lang="fr-FR" dirty="0"/>
          </a:p>
        </p:txBody>
      </p:sp>
      <p:sp>
        <p:nvSpPr>
          <p:cNvPr id="3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81729" y="3307339"/>
            <a:ext cx="8628543" cy="576064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Prénom Nom</a:t>
            </a:r>
            <a:endParaRPr lang="fr-FR" dirty="0"/>
          </a:p>
        </p:txBody>
      </p:sp>
      <p:sp>
        <p:nvSpPr>
          <p:cNvPr id="3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111375" y="4580707"/>
            <a:ext cx="7969251" cy="504056"/>
          </a:xfrm>
        </p:spPr>
        <p:txBody>
          <a:bodyPr anchor="b" anchorCtr="0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fr-FR" dirty="0" err="1" smtClean="0"/>
              <a:t>NomCongrès</a:t>
            </a:r>
            <a:r>
              <a:rPr lang="fr-FR" dirty="0" smtClean="0"/>
              <a:t>, Ville - Mois Année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9175" y="4146550"/>
            <a:ext cx="7613651" cy="338534"/>
          </a:xfrm>
        </p:spPr>
        <p:txBody>
          <a:bodyPr/>
          <a:lstStyle>
            <a:lvl1pPr marL="0" indent="0" algn="ctr" eaLnBrk="1" hangingPunct="1">
              <a:buNone/>
              <a:defRPr sz="3200"/>
            </a:lvl1pPr>
            <a:lvl2pPr marL="457200" indent="0">
              <a:buNone/>
              <a:defRPr/>
            </a:lvl2pPr>
          </a:lstStyle>
          <a:p>
            <a:pPr algn="ctr" eaLnBrk="1" hangingPunct="1">
              <a:defRPr/>
            </a:pPr>
            <a:r>
              <a:rPr lang="en-US" sz="1800" b="0" i="1" u="none" strike="noStrike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Arial" charset="0"/>
              </a:rPr>
              <a:t>HESPER - Health Services and Performance Research Lab, UCBL Lyon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603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890B-AE7A-44F6-8CC4-3AD1B1F900A3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578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E1424-B9E8-408F-9E28-AB5A42C2A2F1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449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3471" y="0"/>
            <a:ext cx="15375699" cy="685800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4534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0428"/>
          <a:stretch/>
        </p:blipFill>
        <p:spPr>
          <a:xfrm>
            <a:off x="-340242" y="1"/>
            <a:ext cx="12727172" cy="5806518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1575463" y="1414130"/>
            <a:ext cx="9041074" cy="4082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itre 30"/>
          <p:cNvSpPr>
            <a:spLocks noGrp="1"/>
          </p:cNvSpPr>
          <p:nvPr>
            <p:ph type="title" hasCustomPrompt="1"/>
          </p:nvPr>
        </p:nvSpPr>
        <p:spPr>
          <a:xfrm>
            <a:off x="2353339" y="1585393"/>
            <a:ext cx="7485322" cy="1143000"/>
          </a:xfrm>
        </p:spPr>
        <p:txBody>
          <a:bodyPr/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 smtClean="0"/>
              <a:t>Modifiez le titre de la présentation</a:t>
            </a:r>
            <a:endParaRPr lang="fr-FR" dirty="0"/>
          </a:p>
        </p:txBody>
      </p:sp>
      <p:sp>
        <p:nvSpPr>
          <p:cNvPr id="3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81729" y="3307339"/>
            <a:ext cx="8628543" cy="576064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Prénom Nom</a:t>
            </a:r>
            <a:endParaRPr lang="fr-FR" dirty="0"/>
          </a:p>
        </p:txBody>
      </p:sp>
      <p:sp>
        <p:nvSpPr>
          <p:cNvPr id="3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111375" y="4580707"/>
            <a:ext cx="7969251" cy="504056"/>
          </a:xfrm>
        </p:spPr>
        <p:txBody>
          <a:bodyPr anchor="b" anchorCtr="0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fr-FR" dirty="0" err="1" smtClean="0"/>
              <a:t>NomCongrès</a:t>
            </a:r>
            <a:r>
              <a:rPr lang="fr-FR" dirty="0" smtClean="0"/>
              <a:t>, Ville - Mois Année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61" y="5894749"/>
            <a:ext cx="1255351" cy="91143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272" y="5866686"/>
            <a:ext cx="1440608" cy="967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5" y="5926978"/>
            <a:ext cx="1722910" cy="846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28" y="5901918"/>
            <a:ext cx="1595028" cy="89709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29739" r="7300" b="24771"/>
          <a:stretch/>
        </p:blipFill>
        <p:spPr>
          <a:xfrm>
            <a:off x="2585455" y="5939681"/>
            <a:ext cx="2323064" cy="821572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9175" y="4146550"/>
            <a:ext cx="7613651" cy="338534"/>
          </a:xfrm>
        </p:spPr>
        <p:txBody>
          <a:bodyPr/>
          <a:lstStyle>
            <a:lvl1pPr marL="0" indent="0" algn="ctr" eaLnBrk="1" hangingPunct="1">
              <a:buNone/>
              <a:defRPr sz="3200"/>
            </a:lvl1pPr>
            <a:lvl2pPr marL="457200" indent="0">
              <a:buNone/>
              <a:defRPr/>
            </a:lvl2pPr>
          </a:lstStyle>
          <a:p>
            <a:pPr algn="ctr" eaLnBrk="1" hangingPunct="1">
              <a:defRPr/>
            </a:pPr>
            <a:r>
              <a:rPr lang="en-US" sz="1800" b="0" i="1" u="none" strike="noStrike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Arial" charset="0"/>
              </a:rPr>
              <a:t>HESPER - Health Services and Performance Research Lab, UCBL Lyon</a:t>
            </a:r>
            <a:endParaRPr lang="de-CH" dirty="0"/>
          </a:p>
        </p:txBody>
      </p:sp>
      <p:pic>
        <p:nvPicPr>
          <p:cNvPr id="3074" name="Picture 2" descr="Image result for Uni BAsel Logo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7" b="24827"/>
          <a:stretch/>
        </p:blipFill>
        <p:spPr bwMode="auto">
          <a:xfrm>
            <a:off x="414865" y="5950858"/>
            <a:ext cx="1938474" cy="7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0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628800"/>
            <a:ext cx="10972800" cy="4525963"/>
          </a:xfrm>
        </p:spPr>
        <p:txBody>
          <a:bodyPr/>
          <a:lstStyle>
            <a:lvl1pPr>
              <a:defRPr baseline="0">
                <a:solidFill>
                  <a:srgbClr val="007EB6"/>
                </a:solidFill>
              </a:defRPr>
            </a:lvl1pPr>
            <a:lvl2pPr>
              <a:defRPr baseline="0">
                <a:solidFill>
                  <a:srgbClr val="5EBBE8"/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fr-FR" dirty="0" smtClean="0"/>
              <a:t>Niveau 1</a:t>
            </a:r>
          </a:p>
          <a:p>
            <a:pPr lvl="1"/>
            <a:r>
              <a:rPr lang="fr-FR" dirty="0" smtClean="0"/>
              <a:t>Niveau 2</a:t>
            </a:r>
          </a:p>
          <a:p>
            <a:pPr lvl="2"/>
            <a:r>
              <a:rPr lang="fr-FR" dirty="0" smtClean="0"/>
              <a:t>Niveau 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‹Nr.›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815414" y="6492876"/>
            <a:ext cx="5185337" cy="365125"/>
          </a:xfrm>
        </p:spPr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11/8/2019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97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2155" r="1480" b="51130"/>
          <a:stretch/>
        </p:blipFill>
        <p:spPr>
          <a:xfrm>
            <a:off x="-1" y="-10633"/>
            <a:ext cx="12195545" cy="3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9D33-DB51-4E9B-80F2-BF38BFB07189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58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EFA-602E-4461-A018-3CE0EC497BD6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2155" r="1480" b="51130"/>
          <a:stretch/>
        </p:blipFill>
        <p:spPr>
          <a:xfrm>
            <a:off x="-1" y="-10633"/>
            <a:ext cx="12195545" cy="3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1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AC31-F8DB-42F0-A758-F9E18AAF43A7}" type="datetime1">
              <a:rPr lang="en-US" smtClean="0"/>
              <a:t>11/8/2019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851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3E78-34A1-4943-B728-C8B298525953}" type="datetime1">
              <a:rPr lang="en-US" smtClean="0"/>
              <a:t>11/8/2019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115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D18F-DCFD-43AB-8E71-3499B6C0B2EB}" type="datetime1">
              <a:rPr lang="en-US" smtClean="0"/>
              <a:t>11/8/2019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AB1E-3987-4AA5-88BD-5192068BF67C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836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5CFC-5B92-4C6B-9661-A97CC311BA48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7069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2E60-D1CE-4407-8B32-19CA4CEB9D2B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3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dediu.github.io/AdhereR/compute_event_durations/compute_event_duration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3339" y="1815687"/>
            <a:ext cx="7485322" cy="11430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Adherence from Electronic Healthcare Data</a:t>
            </a:r>
            <a:endParaRPr lang="de-CH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Samuel Allemann &amp; Alexandra Dima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de-CH" dirty="0" smtClean="0"/>
              <a:t>ESPACOMP 2019 </a:t>
            </a:r>
            <a:r>
              <a:rPr lang="de-CH" dirty="0" err="1" smtClean="0"/>
              <a:t>Preconference</a:t>
            </a:r>
            <a:r>
              <a:rPr lang="de-CH" dirty="0" smtClean="0"/>
              <a:t> Workshop 2: </a:t>
            </a:r>
            <a:r>
              <a:rPr lang="de-CH" dirty="0"/>
              <a:t>Adherence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23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Available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2206-E338-4916-A1CF-28EAE752CA96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10</a:t>
            </a:fld>
            <a:endParaRPr lang="de-CH"/>
          </a:p>
        </p:txBody>
      </p:sp>
      <p:pic>
        <p:nvPicPr>
          <p:cNvPr id="8" name="Picture 3" descr="chart2945633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1820636"/>
            <a:ext cx="5236028" cy="4407431"/>
          </a:xfrm>
          <a:prstGeom prst="rect">
            <a:avLst/>
          </a:prstGeom>
        </p:spPr>
      </p:pic>
      <p:pic>
        <p:nvPicPr>
          <p:cNvPr id="9" name="Picture 3" descr="chart29456332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5215595" cy="39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estimations</a:t>
            </a:r>
            <a:r>
              <a:rPr lang="de-CH" dirty="0" smtClean="0"/>
              <a:t>: </a:t>
            </a:r>
            <a:r>
              <a:rPr lang="de-CH" dirty="0" err="1" smtClean="0"/>
              <a:t>Requirements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/>
          </p:nvPr>
        </p:nvGraphicFramePr>
        <p:xfrm>
          <a:off x="1955800" y="1520825"/>
          <a:ext cx="8172650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45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4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345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45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3453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PATIENT_ID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MEDI_ID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DATE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QUANTITY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PERDAY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04/10/2036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07/30/2036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09/15/2036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01/02/2037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medB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01/31/2037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12/13/2035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01/18/2036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01/23/2036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04/25/2036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08/08/2036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816080" y="1268760"/>
            <a:ext cx="5256584" cy="460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grpSp>
        <p:nvGrpSpPr>
          <p:cNvPr id="9" name="Gruppieren 8"/>
          <p:cNvGrpSpPr/>
          <p:nvPr/>
        </p:nvGrpSpPr>
        <p:grpSpPr>
          <a:xfrm>
            <a:off x="7320136" y="5697291"/>
            <a:ext cx="2310410" cy="744921"/>
            <a:chOff x="5970530" y="5697290"/>
            <a:chExt cx="2541451" cy="744921"/>
          </a:xfrm>
        </p:grpSpPr>
        <p:sp>
          <p:nvSpPr>
            <p:cNvPr id="3" name="Geschweifte Klammer rechts 2"/>
            <p:cNvSpPr/>
            <p:nvPr/>
          </p:nvSpPr>
          <p:spPr>
            <a:xfrm rot="5400000">
              <a:off x="7025232" y="4642588"/>
              <a:ext cx="432048" cy="2541451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444208" y="6154207"/>
              <a:ext cx="1656184" cy="2880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de-CH" b="1" dirty="0"/>
                <a:t>DURATION</a:t>
              </a:r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A1F-34B8-4ECD-9BC3-151002117F49}" type="datetime1">
              <a:rPr lang="en-US" smtClean="0"/>
              <a:t>11/8/2019</a:t>
            </a:fld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1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52636E-6 L 0.20886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0.00023 L 0.35053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EHD-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measures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56000" y="1520826"/>
            <a:ext cx="2134754" cy="75604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 smtClean="0">
                <a:solidFill>
                  <a:srgbClr val="006E6E"/>
                </a:solidFill>
                <a:latin typeface="Agency FB" panose="020B0503020202020204" pitchFamily="34" charset="0"/>
              </a:rPr>
              <a:t>Continuous Measure of Medication Acquisition</a:t>
            </a:r>
            <a:endParaRPr lang="de-CH" dirty="0">
              <a:solidFill>
                <a:srgbClr val="006E6E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4858954" y="1364262"/>
            <a:ext cx="300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6E6E"/>
                </a:solidFill>
                <a:latin typeface="Bell MT" panose="02020503060305020303" pitchFamily="18" charset="0"/>
              </a:rPr>
              <a:t>Continuous Multiple Interval Measure of Oversupply</a:t>
            </a:r>
            <a:endParaRPr lang="de-CH" dirty="0">
              <a:solidFill>
                <a:srgbClr val="006E6E"/>
              </a:solidFill>
              <a:latin typeface="Bell MT" panose="02020503060305020303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924600" y="2210221"/>
            <a:ext cx="2345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 err="1">
                <a:solidFill>
                  <a:srgbClr val="006E6E"/>
                </a:solidFill>
                <a:latin typeface="Algerian" panose="04020705040A02060702" pitchFamily="82" charset="0"/>
              </a:rPr>
              <a:t>Medication</a:t>
            </a:r>
            <a:r>
              <a:rPr lang="de-CH" dirty="0">
                <a:solidFill>
                  <a:srgbClr val="006E6E"/>
                </a:solidFill>
                <a:latin typeface="Algerian" panose="04020705040A02060702" pitchFamily="82" charset="0"/>
              </a:rPr>
              <a:t> Possession Ratio</a:t>
            </a:r>
          </a:p>
        </p:txBody>
      </p:sp>
      <p:sp>
        <p:nvSpPr>
          <p:cNvPr id="8" name="Rechteck 7"/>
          <p:cNvSpPr/>
          <p:nvPr/>
        </p:nvSpPr>
        <p:spPr>
          <a:xfrm>
            <a:off x="2892532" y="2760958"/>
            <a:ext cx="1829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 err="1">
                <a:solidFill>
                  <a:srgbClr val="006E6E"/>
                </a:solidFill>
                <a:latin typeface="Brush Script Std" panose="03060802040607070404" pitchFamily="66" charset="0"/>
              </a:rPr>
              <a:t>Medication</a:t>
            </a:r>
            <a:r>
              <a:rPr lang="de-CH" dirty="0">
                <a:solidFill>
                  <a:srgbClr val="006E6E"/>
                </a:solidFill>
                <a:latin typeface="Brush Script Std" panose="03060802040607070404" pitchFamily="66" charset="0"/>
              </a:rPr>
              <a:t> </a:t>
            </a:r>
            <a:r>
              <a:rPr lang="de-CH" dirty="0" err="1">
                <a:solidFill>
                  <a:srgbClr val="006E6E"/>
                </a:solidFill>
                <a:latin typeface="Brush Script Std" panose="03060802040607070404" pitchFamily="66" charset="0"/>
              </a:rPr>
              <a:t>Refill</a:t>
            </a:r>
            <a:r>
              <a:rPr lang="de-CH" dirty="0">
                <a:solidFill>
                  <a:srgbClr val="006E6E"/>
                </a:solidFill>
                <a:latin typeface="Brush Script Std" panose="03060802040607070404" pitchFamily="66" charset="0"/>
              </a:rPr>
              <a:t> Adherence</a:t>
            </a:r>
          </a:p>
        </p:txBody>
      </p:sp>
      <p:sp>
        <p:nvSpPr>
          <p:cNvPr id="9" name="Rechteck 8"/>
          <p:cNvSpPr/>
          <p:nvPr/>
        </p:nvSpPr>
        <p:spPr>
          <a:xfrm>
            <a:off x="4817412" y="3409485"/>
            <a:ext cx="202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EA5A5"/>
                </a:solidFill>
                <a:latin typeface="Juice ITC" panose="04040403040A02020202" pitchFamily="82" charset="0"/>
              </a:rPr>
              <a:t>Continuous Measure of Medication Gaps</a:t>
            </a:r>
            <a:endParaRPr lang="de-CH" sz="2400" dirty="0">
              <a:solidFill>
                <a:srgbClr val="1EA5A5"/>
              </a:solidFill>
              <a:latin typeface="Juice ITC" panose="04040403040A02020202" pitchFamily="8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99253" y="5271416"/>
            <a:ext cx="2922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D20537"/>
                </a:solidFill>
                <a:latin typeface="Chiller" panose="04020404031007020602" pitchFamily="82" charset="0"/>
              </a:rPr>
              <a:t>Continuous, Single Interval Measure of Medication </a:t>
            </a:r>
            <a:r>
              <a:rPr lang="en-US" sz="2000" dirty="0" err="1">
                <a:solidFill>
                  <a:srgbClr val="D20537"/>
                </a:solidFill>
                <a:latin typeface="Chiller" panose="04020404031007020602" pitchFamily="82" charset="0"/>
              </a:rPr>
              <a:t>Aquisition</a:t>
            </a:r>
            <a:endParaRPr lang="de-CH" sz="2000" dirty="0">
              <a:solidFill>
                <a:srgbClr val="D20537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176840" y="2782574"/>
            <a:ext cx="1915605" cy="64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rgbClr val="1EA5A5"/>
                </a:solidFill>
                <a:latin typeface="Forte" panose="03060902040502070203" pitchFamily="66" charset="0"/>
              </a:rPr>
              <a:t>Proportion </a:t>
            </a:r>
            <a:r>
              <a:rPr lang="de-CH" dirty="0" err="1">
                <a:solidFill>
                  <a:srgbClr val="1EA5A5"/>
                </a:solidFill>
                <a:latin typeface="Forte" panose="03060902040502070203" pitchFamily="66" charset="0"/>
              </a:rPr>
              <a:t>of</a:t>
            </a:r>
            <a:r>
              <a:rPr lang="de-CH" dirty="0">
                <a:solidFill>
                  <a:srgbClr val="1EA5A5"/>
                </a:solidFill>
                <a:latin typeface="Forte" panose="03060902040502070203" pitchFamily="66" charset="0"/>
              </a:rPr>
              <a:t> Days </a:t>
            </a:r>
            <a:r>
              <a:rPr lang="de-CH" dirty="0" err="1">
                <a:solidFill>
                  <a:srgbClr val="1EA5A5"/>
                </a:solidFill>
                <a:latin typeface="Forte" panose="03060902040502070203" pitchFamily="66" charset="0"/>
              </a:rPr>
              <a:t>Covered</a:t>
            </a:r>
            <a:endParaRPr lang="de-CH" dirty="0">
              <a:solidFill>
                <a:srgbClr val="1EA5A5"/>
              </a:solidFill>
              <a:latin typeface="Forte" panose="03060902040502070203" pitchFamily="66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693521" y="4864689"/>
            <a:ext cx="3103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 err="1">
                <a:solidFill>
                  <a:srgbClr val="EB829B"/>
                </a:solidFill>
                <a:latin typeface="Harlow Solid Italic" panose="04030604020F02020D02" pitchFamily="82" charset="0"/>
              </a:rPr>
              <a:t>Refill</a:t>
            </a:r>
            <a:r>
              <a:rPr lang="de-CH" sz="2400" dirty="0">
                <a:solidFill>
                  <a:srgbClr val="EB829B"/>
                </a:solidFill>
                <a:latin typeface="Harlow Solid Italic" panose="04030604020F02020D02" pitchFamily="82" charset="0"/>
              </a:rPr>
              <a:t> Compliance Rate</a:t>
            </a:r>
          </a:p>
        </p:txBody>
      </p:sp>
      <p:sp>
        <p:nvSpPr>
          <p:cNvPr id="13" name="Rechteck 12"/>
          <p:cNvSpPr/>
          <p:nvPr/>
        </p:nvSpPr>
        <p:spPr>
          <a:xfrm>
            <a:off x="1849729" y="6157603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Hess, L. M., M. A. </a:t>
            </a:r>
            <a:r>
              <a:rPr lang="en-US" sz="1000" dirty="0" err="1"/>
              <a:t>Raebel</a:t>
            </a:r>
            <a:r>
              <a:rPr lang="en-US" sz="1000" dirty="0"/>
              <a:t>, D. A. Conner and D. C. Malone (2006). </a:t>
            </a:r>
            <a:r>
              <a:rPr lang="en-US" sz="1000" u="sng" dirty="0"/>
              <a:t>Annals of Pharmacotherapy </a:t>
            </a:r>
            <a:r>
              <a:rPr lang="en-US" sz="1000" b="1" dirty="0"/>
              <a:t>40(7-8): 1280-1288</a:t>
            </a:r>
            <a:r>
              <a:rPr lang="en-US" sz="1000" dirty="0"/>
              <a:t>.</a:t>
            </a:r>
          </a:p>
        </p:txBody>
      </p:sp>
      <p:sp>
        <p:nvSpPr>
          <p:cNvPr id="14" name="Rechteck 13"/>
          <p:cNvSpPr/>
          <p:nvPr/>
        </p:nvSpPr>
        <p:spPr>
          <a:xfrm>
            <a:off x="2036177" y="3735051"/>
            <a:ext cx="24725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Kunstler Script" panose="030304020206070D0D06" pitchFamily="66" charset="0"/>
              </a:rPr>
              <a:t>Dates Between Fills Adherence Rate</a:t>
            </a:r>
            <a:endParaRPr lang="de-CH" sz="2800" dirty="0">
              <a:latin typeface="Kunstler Script" panose="030304020206070D0D06" pitchFamily="66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764979" y="3795527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2D373C"/>
                </a:solidFill>
                <a:latin typeface="Jokerman" panose="04090605060D06020702" pitchFamily="82" charset="0"/>
              </a:rPr>
              <a:t>Compliance</a:t>
            </a:r>
            <a:r>
              <a:rPr lang="de-CH" dirty="0">
                <a:solidFill>
                  <a:srgbClr val="1EA5A5"/>
                </a:solidFill>
                <a:latin typeface="Jokerman" panose="04090605060D06020702" pitchFamily="82" charset="0"/>
              </a:rPr>
              <a:t> </a:t>
            </a:r>
            <a:r>
              <a:rPr lang="de-CH" dirty="0">
                <a:solidFill>
                  <a:srgbClr val="2D373C"/>
                </a:solidFill>
                <a:latin typeface="Jokerman" panose="04090605060D06020702" pitchFamily="82" charset="0"/>
              </a:rPr>
              <a:t>Rate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409991" y="2187956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006E6E"/>
                </a:solidFill>
              </a:rPr>
              <a:t>63.5%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826666" y="3204738"/>
            <a:ext cx="1325581" cy="2758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1EA5A5"/>
                </a:solidFill>
              </a:rPr>
              <a:t>63.0%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130147" y="4455422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2D373C"/>
                </a:solidFill>
              </a:rPr>
              <a:t>84.4%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607258" y="5502860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EB829B"/>
                </a:solidFill>
              </a:rPr>
              <a:t>104.8%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197909" y="4935291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D20537"/>
                </a:solidFill>
              </a:rPr>
              <a:t>109.7%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77" y="1800038"/>
            <a:ext cx="4212209" cy="3629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A048-7841-46A3-A1F3-C6B4C4399D75}" type="datetime1">
              <a:rPr lang="en-US" smtClean="0"/>
              <a:t>11/8/2019</a:t>
            </a:fld>
            <a:endParaRPr lang="de-CH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250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596" y="2055732"/>
            <a:ext cx="3800475" cy="92392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439816" y="2800175"/>
            <a:ext cx="3384376" cy="1288722"/>
          </a:xfrm>
          <a:prstGeom prst="ellipse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/>
              <a:t>«</a:t>
            </a:r>
            <a:r>
              <a:rPr lang="de-CH" sz="2400" dirty="0" err="1"/>
              <a:t>Medication</a:t>
            </a:r>
            <a:r>
              <a:rPr lang="de-CH" sz="2400" dirty="0"/>
              <a:t> Possession Ratio»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Medication</a:t>
            </a:r>
            <a:r>
              <a:rPr lang="de-CH" dirty="0" smtClean="0"/>
              <a:t> Possession Ratio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1892300" y="6173320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Hess, L. M., M. A. </a:t>
            </a:r>
            <a:r>
              <a:rPr lang="en-US" sz="1000" dirty="0" err="1"/>
              <a:t>Raebel</a:t>
            </a:r>
            <a:r>
              <a:rPr lang="en-US" sz="1000" dirty="0"/>
              <a:t>, D. A. Conner and D. C. Malone (2006). </a:t>
            </a:r>
            <a:r>
              <a:rPr lang="en-US" sz="1000" u="sng" dirty="0"/>
              <a:t>Annals of Pharmacotherapy </a:t>
            </a:r>
            <a:r>
              <a:rPr lang="en-US" sz="1000" b="1" dirty="0"/>
              <a:t>40(7-8): 1280-1288</a:t>
            </a:r>
            <a:r>
              <a:rPr lang="en-US" sz="1000" dirty="0"/>
              <a:t>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41" y="2073411"/>
            <a:ext cx="3295650" cy="69532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42" y="4080744"/>
            <a:ext cx="4219575" cy="14287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258" y="4299818"/>
            <a:ext cx="3867150" cy="5715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D998-C4EB-41B2-96CC-B24673313DC7}" type="datetime1">
              <a:rPr lang="en-US" smtClean="0"/>
              <a:t>11/8/2019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87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feld 51"/>
          <p:cNvSpPr txBox="1"/>
          <p:nvPr/>
        </p:nvSpPr>
        <p:spPr>
          <a:xfrm>
            <a:off x="8388930" y="4725144"/>
            <a:ext cx="299359" cy="304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5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33687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7384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1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328228" y="4725144"/>
            <a:ext cx="56582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2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69942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3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7236802" y="4725144"/>
            <a:ext cx="299359" cy="304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4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133585" y="4725144"/>
            <a:ext cx="3597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t</a:t>
            </a:r>
            <a:r>
              <a:rPr lang="de-CH" baseline="-25000" dirty="0" err="1"/>
              <a:t>s</a:t>
            </a:r>
            <a:endParaRPr lang="de-CH" baseline="-25000" dirty="0"/>
          </a:p>
        </p:txBody>
      </p:sp>
      <p:sp>
        <p:nvSpPr>
          <p:cNvPr id="101" name="Textfeld 100"/>
          <p:cNvSpPr txBox="1"/>
          <p:nvPr/>
        </p:nvSpPr>
        <p:spPr>
          <a:xfrm>
            <a:off x="10164322" y="4725144"/>
            <a:ext cx="3597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t</a:t>
            </a:r>
            <a:r>
              <a:rPr lang="de-CH" baseline="-25000" dirty="0" err="1"/>
              <a:t>e</a:t>
            </a:r>
            <a:endParaRPr lang="de-CH" baseline="-25000" dirty="0"/>
          </a:p>
        </p:txBody>
      </p:sp>
      <p:sp>
        <p:nvSpPr>
          <p:cNvPr id="59" name="Rechteck 58"/>
          <p:cNvSpPr/>
          <p:nvPr/>
        </p:nvSpPr>
        <p:spPr>
          <a:xfrm>
            <a:off x="2189696" y="2420887"/>
            <a:ext cx="8046505" cy="2215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58" name="Rechteck 57"/>
          <p:cNvSpPr/>
          <p:nvPr/>
        </p:nvSpPr>
        <p:spPr>
          <a:xfrm>
            <a:off x="3280772" y="2445736"/>
            <a:ext cx="5119089" cy="2189327"/>
          </a:xfrm>
          <a:prstGeom prst="rect">
            <a:avLst/>
          </a:prstGeom>
          <a:solidFill>
            <a:srgbClr val="EB82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calculations</a:t>
            </a:r>
            <a:r>
              <a:rPr lang="de-CH" dirty="0" smtClean="0"/>
              <a:t>: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basics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2443567" y="1759761"/>
            <a:ext cx="18039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First </a:t>
            </a:r>
            <a:r>
              <a:rPr lang="de-CH" dirty="0" err="1"/>
              <a:t>prescription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3280104" y="2565808"/>
            <a:ext cx="1368152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First </a:t>
            </a:r>
            <a:r>
              <a:rPr lang="de-CH" dirty="0" err="1">
                <a:solidFill>
                  <a:schemeClr val="tx1"/>
                </a:solidFill>
              </a:rPr>
              <a:t>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247948" y="3114048"/>
            <a:ext cx="1069396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1</a:t>
            </a:r>
            <a:r>
              <a:rPr lang="de-CH" baseline="30000" dirty="0">
                <a:solidFill>
                  <a:schemeClr val="tx1"/>
                </a:solidFill>
              </a:rPr>
              <a:t>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084972" y="3397787"/>
            <a:ext cx="1097510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2</a:t>
            </a:r>
            <a:r>
              <a:rPr lang="de-CH" baseline="30000" dirty="0">
                <a:solidFill>
                  <a:schemeClr val="tx1"/>
                </a:solidFill>
              </a:rPr>
              <a:t>nd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2587123" y="4152845"/>
            <a:ext cx="700564" cy="465989"/>
          </a:xfrm>
          <a:prstGeom prst="rightArrow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7" name="Textfeld 26"/>
          <p:cNvSpPr txBox="1"/>
          <p:nvPr/>
        </p:nvSpPr>
        <p:spPr>
          <a:xfrm>
            <a:off x="3284114" y="5026079"/>
            <a:ext cx="1209838" cy="270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Initiation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274604" y="5310345"/>
            <a:ext cx="1209838" cy="270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Discontinuation</a:t>
            </a:r>
            <a:endParaRPr lang="de-CH" dirty="0"/>
          </a:p>
        </p:txBody>
      </p:sp>
      <p:sp>
        <p:nvSpPr>
          <p:cNvPr id="31" name="Pfeil nach rechts 30"/>
          <p:cNvSpPr/>
          <p:nvPr/>
        </p:nvSpPr>
        <p:spPr>
          <a:xfrm>
            <a:off x="3280772" y="5161094"/>
            <a:ext cx="3993833" cy="568532"/>
          </a:xfrm>
          <a:prstGeom prst="rightArrow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Persistence</a:t>
            </a:r>
            <a:endParaRPr lang="de-CH" dirty="0"/>
          </a:p>
        </p:txBody>
      </p:sp>
      <p:sp>
        <p:nvSpPr>
          <p:cNvPr id="32" name="Rechteck 31"/>
          <p:cNvSpPr/>
          <p:nvPr/>
        </p:nvSpPr>
        <p:spPr>
          <a:xfrm>
            <a:off x="3284114" y="2096852"/>
            <a:ext cx="5113952" cy="324035"/>
          </a:xfrm>
          <a:prstGeom prst="rect">
            <a:avLst/>
          </a:prstGeom>
          <a:solidFill>
            <a:srgbClr val="EB8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Implementation</a:t>
            </a:r>
            <a:endParaRPr lang="de-CH" dirty="0"/>
          </a:p>
        </p:txBody>
      </p:sp>
      <p:sp>
        <p:nvSpPr>
          <p:cNvPr id="45" name="Rechteck 44"/>
          <p:cNvSpPr/>
          <p:nvPr/>
        </p:nvSpPr>
        <p:spPr>
          <a:xfrm>
            <a:off x="7179693" y="3755628"/>
            <a:ext cx="1215812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3</a:t>
            </a:r>
            <a:r>
              <a:rPr lang="de-CH" baseline="30000" dirty="0">
                <a:solidFill>
                  <a:schemeClr val="tx1"/>
                </a:solidFill>
              </a:rPr>
              <a:t>rd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274604" y="4239604"/>
            <a:ext cx="2961596" cy="396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Gap</a:t>
            </a:r>
          </a:p>
        </p:txBody>
      </p:sp>
      <p:cxnSp>
        <p:nvCxnSpPr>
          <p:cNvPr id="61" name="Gerade Verbindung mit Pfeil 60"/>
          <p:cNvCxnSpPr/>
          <p:nvPr/>
        </p:nvCxnSpPr>
        <p:spPr>
          <a:xfrm>
            <a:off x="2146690" y="6050343"/>
            <a:ext cx="80465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/>
          <p:cNvSpPr txBox="1"/>
          <p:nvPr/>
        </p:nvSpPr>
        <p:spPr>
          <a:xfrm>
            <a:off x="5246201" y="6093296"/>
            <a:ext cx="193349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Follow-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window</a:t>
            </a:r>
            <a:endParaRPr lang="de-CH" dirty="0"/>
          </a:p>
        </p:txBody>
      </p:sp>
      <p:grpSp>
        <p:nvGrpSpPr>
          <p:cNvPr id="96" name="Gruppieren 95"/>
          <p:cNvGrpSpPr/>
          <p:nvPr/>
        </p:nvGrpSpPr>
        <p:grpSpPr>
          <a:xfrm>
            <a:off x="3162989" y="2986972"/>
            <a:ext cx="249397" cy="1648090"/>
            <a:chOff x="1638988" y="2986972"/>
            <a:chExt cx="249397" cy="1648090"/>
          </a:xfrm>
        </p:grpSpPr>
        <p:sp>
          <p:nvSpPr>
            <p:cNvPr id="68" name="Gleichschenkliges Dreieck 67"/>
            <p:cNvSpPr/>
            <p:nvPr/>
          </p:nvSpPr>
          <p:spPr>
            <a:xfrm rot="10800000">
              <a:off x="1638988" y="298697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763686" y="3216114"/>
              <a:ext cx="0" cy="141894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/>
          <p:cNvGrpSpPr/>
          <p:nvPr/>
        </p:nvGrpSpPr>
        <p:grpSpPr>
          <a:xfrm>
            <a:off x="4248633" y="3507662"/>
            <a:ext cx="249397" cy="1127986"/>
            <a:chOff x="2591380" y="3152822"/>
            <a:chExt cx="249397" cy="1482240"/>
          </a:xfrm>
        </p:grpSpPr>
        <p:sp>
          <p:nvSpPr>
            <p:cNvPr id="81" name="Gleichschenkliges Dreieck 80"/>
            <p:cNvSpPr/>
            <p:nvPr/>
          </p:nvSpPr>
          <p:spPr>
            <a:xfrm rot="10800000">
              <a:off x="2591380" y="315282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5" name="Gerader Verbinder 84"/>
            <p:cNvCxnSpPr/>
            <p:nvPr/>
          </p:nvCxnSpPr>
          <p:spPr>
            <a:xfrm>
              <a:off x="2716078" y="3381965"/>
              <a:ext cx="0" cy="125309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pieren 97"/>
          <p:cNvGrpSpPr/>
          <p:nvPr/>
        </p:nvGrpSpPr>
        <p:grpSpPr>
          <a:xfrm>
            <a:off x="6078427" y="3793685"/>
            <a:ext cx="249397" cy="825148"/>
            <a:chOff x="4664802" y="3608490"/>
            <a:chExt cx="249397" cy="1010343"/>
          </a:xfrm>
        </p:grpSpPr>
        <p:sp>
          <p:nvSpPr>
            <p:cNvPr id="82" name="Gleichschenkliges Dreieck 81"/>
            <p:cNvSpPr/>
            <p:nvPr/>
          </p:nvSpPr>
          <p:spPr>
            <a:xfrm rot="10800000">
              <a:off x="4664802" y="3608490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6" name="Gerader Verbinder 85"/>
            <p:cNvCxnSpPr/>
            <p:nvPr/>
          </p:nvCxnSpPr>
          <p:spPr>
            <a:xfrm>
              <a:off x="4789500" y="3837632"/>
              <a:ext cx="0" cy="781201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7149907" y="4152844"/>
            <a:ext cx="249397" cy="493077"/>
            <a:chOff x="5517330" y="4006149"/>
            <a:chExt cx="249397" cy="572462"/>
          </a:xfrm>
        </p:grpSpPr>
        <p:sp>
          <p:nvSpPr>
            <p:cNvPr id="83" name="Gleichschenkliges Dreieck 82"/>
            <p:cNvSpPr/>
            <p:nvPr/>
          </p:nvSpPr>
          <p:spPr>
            <a:xfrm rot="10800000">
              <a:off x="5517330" y="4006149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7" name="Gerader Verbinder 86"/>
            <p:cNvCxnSpPr/>
            <p:nvPr/>
          </p:nvCxnSpPr>
          <p:spPr>
            <a:xfrm>
              <a:off x="5642028" y="4235292"/>
              <a:ext cx="0" cy="34331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hteck 99"/>
          <p:cNvSpPr/>
          <p:nvPr/>
        </p:nvSpPr>
        <p:spPr>
          <a:xfrm>
            <a:off x="3285734" y="5303375"/>
            <a:ext cx="1310832" cy="285483"/>
          </a:xfrm>
          <a:prstGeom prst="rect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grpSp>
        <p:nvGrpSpPr>
          <p:cNvPr id="3" name="Gruppieren 2"/>
          <p:cNvGrpSpPr/>
          <p:nvPr/>
        </p:nvGrpSpPr>
        <p:grpSpPr>
          <a:xfrm>
            <a:off x="2461756" y="2008667"/>
            <a:ext cx="249397" cy="2610166"/>
            <a:chOff x="937755" y="2008667"/>
            <a:chExt cx="249397" cy="2610166"/>
          </a:xfrm>
        </p:grpSpPr>
        <p:cxnSp>
          <p:nvCxnSpPr>
            <p:cNvPr id="55" name="Gerader Verbinder 54"/>
            <p:cNvCxnSpPr/>
            <p:nvPr/>
          </p:nvCxnSpPr>
          <p:spPr>
            <a:xfrm>
              <a:off x="1062455" y="2494596"/>
              <a:ext cx="0" cy="212423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Gleichschenkliges Dreieck 48"/>
            <p:cNvSpPr/>
            <p:nvPr/>
          </p:nvSpPr>
          <p:spPr>
            <a:xfrm rot="10800000">
              <a:off x="937755" y="2008667"/>
              <a:ext cx="249397" cy="361980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2C1-4C65-4043-B3F4-6BFAEDB757F2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14</a:t>
            </a:fld>
            <a:endParaRPr lang="de-CH"/>
          </a:p>
        </p:txBody>
      </p:sp>
      <p:sp>
        <p:nvSpPr>
          <p:cNvPr id="46" name="Textfeld 45"/>
          <p:cNvSpPr txBox="1"/>
          <p:nvPr/>
        </p:nvSpPr>
        <p:spPr>
          <a:xfrm>
            <a:off x="10083713" y="1784231"/>
            <a:ext cx="18039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smtClean="0"/>
              <a:t>End of </a:t>
            </a:r>
            <a:r>
              <a:rPr lang="de-CH" dirty="0" err="1" smtClean="0"/>
              <a:t>prescription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10101902" y="2033137"/>
            <a:ext cx="249397" cy="2610166"/>
            <a:chOff x="937755" y="2008667"/>
            <a:chExt cx="249397" cy="2610166"/>
          </a:xfrm>
        </p:grpSpPr>
        <p:cxnSp>
          <p:nvCxnSpPr>
            <p:cNvPr id="50" name="Gerader Verbinder 49"/>
            <p:cNvCxnSpPr/>
            <p:nvPr/>
          </p:nvCxnSpPr>
          <p:spPr>
            <a:xfrm>
              <a:off x="1062455" y="2494596"/>
              <a:ext cx="0" cy="212423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leichschenkliges Dreieck 50"/>
            <p:cNvSpPr/>
            <p:nvPr/>
          </p:nvSpPr>
          <p:spPr>
            <a:xfrm rot="10800000">
              <a:off x="937755" y="2008667"/>
              <a:ext cx="249397" cy="361980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</p:grpSp>
      <p:sp>
        <p:nvSpPr>
          <p:cNvPr id="11" name="Rechteck 10"/>
          <p:cNvSpPr/>
          <p:nvPr/>
        </p:nvSpPr>
        <p:spPr>
          <a:xfrm>
            <a:off x="10236200" y="2339046"/>
            <a:ext cx="1955800" cy="240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64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09675 -1.48148E-6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09206 -7.40741E-7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862 -1.48148E-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2" grpId="0"/>
      <p:bldP spid="23" grpId="0"/>
      <p:bldP spid="24" grpId="0"/>
      <p:bldP spid="25" grpId="0"/>
      <p:bldP spid="47" grpId="0"/>
      <p:bldP spid="56" grpId="0"/>
      <p:bldP spid="101" grpId="0"/>
      <p:bldP spid="59" grpId="0" animBg="1"/>
      <p:bldP spid="58" grpId="0" animBg="1"/>
      <p:bldP spid="7" grpId="0"/>
      <p:bldP spid="8" grpId="0"/>
      <p:bldP spid="8" grpId="1"/>
      <p:bldP spid="9" grpId="0"/>
      <p:bldP spid="10" grpId="0"/>
      <p:bldP spid="19" grpId="0" animBg="1"/>
      <p:bldP spid="27" grpId="0"/>
      <p:bldP spid="28" grpId="0"/>
      <p:bldP spid="28" grpId="1"/>
      <p:bldP spid="31" grpId="0" animBg="1"/>
      <p:bldP spid="31" grpId="1" animBg="1"/>
      <p:bldP spid="32" grpId="0" animBg="1"/>
      <p:bldP spid="45" grpId="0"/>
      <p:bldP spid="53" grpId="0" animBg="1"/>
      <p:bldP spid="53" grpId="1" animBg="1"/>
      <p:bldP spid="67" grpId="0"/>
      <p:bldP spid="100" grpId="0" animBg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PDC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ctr"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𝑀𝑃𝑅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𝑆𝑢𝑚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𝑓𝑖𝑙𝑙𝑠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den>
                          </m:f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de-CH" sz="3200" dirty="0" smtClean="0"/>
              </a:p>
              <a:p>
                <a:pPr marL="0" indent="0" algn="ctr"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𝑃𝐷𝐶</m:t>
                      </m:r>
                      <m:r>
                        <a:rPr lang="de-CH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𝑆𝑢𝑚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𝑐𝑜𝑣𝑒𝑟𝑒𝑑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den>
                          </m:f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de-CH" sz="32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54BE-7A58-448B-A9C9-E24608B9C2F6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4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5E1F-7983-4199-A41D-7D56EADB9C73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16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2094186" y="3029438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338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150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150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36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4603A-CDCB-431F-8A8F-5F16BE150801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17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338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71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A8B8-B35F-4DE3-8A76-982223D6E292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18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3717689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810936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37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001110" y="2189136"/>
            <a:ext cx="4372133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48BA-B27E-4B7F-8544-0F5D25276FF2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19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3717689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810936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120%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90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75%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791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0.0474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04596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Program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63948"/>
              </p:ext>
            </p:extLst>
          </p:nvPr>
        </p:nvGraphicFramePr>
        <p:xfrm>
          <a:off x="838200" y="1422476"/>
          <a:ext cx="10515600" cy="5234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562"/>
                <a:gridCol w="5973535"/>
                <a:gridCol w="3120503"/>
              </a:tblGrid>
              <a:tr h="2436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09:00-10:15</a:t>
                      </a:r>
                      <a:endParaRPr lang="de-CH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EHD data analysis</a:t>
                      </a:r>
                      <a:endParaRPr lang="de-CH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 Allemann, Alex Dima</a:t>
                      </a:r>
                      <a:endParaRPr lang="de-CH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5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Review of data characteristics and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types of EHD datasets; appropriate methods to use EHD data for initiation, implementation and persistence;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summaries vs trajectories.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10:15-10:45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EHD data preparation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</a:rPr>
                        <a:t>Sam Allemann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5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Review of steps necessary for preparing EHD data for analysis – data preparation checklist and range of choices available; using multiple datasets (prescription, dispensing,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</a:rPr>
                        <a:t>hospitalisations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10:45-11:00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BREAK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9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11:00-12:00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Demo R analysis EHD data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b="0">
                          <a:solidFill>
                            <a:schemeClr val="tx1"/>
                          </a:solidFill>
                          <a:effectLst/>
                        </a:rPr>
                        <a:t>Sam Allemann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8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0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Presentation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</a:rPr>
                        <a:t>AdhereR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functions of an R script for analyzing an example EHD dataset. 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12:00-12:45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nl-NL" sz="1800" b="1" dirty="0">
                          <a:solidFill>
                            <a:schemeClr val="tx1"/>
                          </a:solidFill>
                          <a:effectLst/>
                        </a:rPr>
                        <a:t>un analysis on the EHD dataset provided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Small group work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8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0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Participants will re-run the analysis demonstrated on their own computers and interpret &amp; experiment with the script provided.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D694-C492-4F2B-A4CC-852E9A84DCBA}" type="datetime1">
              <a:rPr lang="en-US" smtClean="0"/>
              <a:t>11/8/2019</a:t>
            </a:fld>
            <a:endParaRPr lang="de-CH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65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4372133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B91D-3096-474C-9717-179BE4F5155D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20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167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90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75%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105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87.5%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38462" y="2440860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07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447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3010922" y="2024409"/>
            <a:ext cx="6192688" cy="2422090"/>
          </a:xfrm>
          <a:prstGeom prst="rect">
            <a:avLst/>
          </a:prstGeom>
          <a:solidFill>
            <a:srgbClr val="EB82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51" name="Rechteck 50"/>
          <p:cNvSpPr/>
          <p:nvPr/>
        </p:nvSpPr>
        <p:spPr>
          <a:xfrm>
            <a:off x="3010922" y="1690688"/>
            <a:ext cx="6192688" cy="324035"/>
          </a:xfrm>
          <a:prstGeom prst="rect">
            <a:avLst/>
          </a:prstGeom>
          <a:solidFill>
            <a:srgbClr val="EB8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Implementation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Implementation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72000" cy="365125"/>
          </a:xfrm>
        </p:spPr>
        <p:txBody>
          <a:bodyPr/>
          <a:lstStyle/>
          <a:p>
            <a:pPr algn="r"/>
            <a:r>
              <a:rPr lang="en-US" dirty="0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>
            <a:off x="3015019" y="2485811"/>
            <a:ext cx="1368152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smtClean="0">
                <a:solidFill>
                  <a:schemeClr val="tx1"/>
                </a:solidFill>
              </a:rPr>
              <a:t>First </a:t>
            </a:r>
            <a:r>
              <a:rPr lang="de-CH" dirty="0" err="1" smtClean="0">
                <a:solidFill>
                  <a:schemeClr val="tx1"/>
                </a:solidFill>
              </a:rPr>
              <a:t>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33988" y="3138200"/>
            <a:ext cx="1097510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8002694" y="3552931"/>
            <a:ext cx="1215812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grpSp>
        <p:nvGrpSpPr>
          <p:cNvPr id="96" name="Gruppieren 95"/>
          <p:cNvGrpSpPr/>
          <p:nvPr/>
        </p:nvGrpSpPr>
        <p:grpSpPr>
          <a:xfrm>
            <a:off x="2890322" y="2881926"/>
            <a:ext cx="249397" cy="1553898"/>
            <a:chOff x="1638988" y="2986972"/>
            <a:chExt cx="249397" cy="1648090"/>
          </a:xfrm>
        </p:grpSpPr>
        <p:sp>
          <p:nvSpPr>
            <p:cNvPr id="68" name="Gleichschenkliges Dreieck 67"/>
            <p:cNvSpPr/>
            <p:nvPr/>
          </p:nvSpPr>
          <p:spPr>
            <a:xfrm rot="10800000">
              <a:off x="1638988" y="298697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763686" y="3216114"/>
              <a:ext cx="0" cy="141894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/>
          <p:cNvGrpSpPr/>
          <p:nvPr/>
        </p:nvGrpSpPr>
        <p:grpSpPr>
          <a:xfrm>
            <a:off x="4479497" y="3308240"/>
            <a:ext cx="249397" cy="1127986"/>
            <a:chOff x="2591380" y="3152822"/>
            <a:chExt cx="249397" cy="1482240"/>
          </a:xfrm>
        </p:grpSpPr>
        <p:sp>
          <p:nvSpPr>
            <p:cNvPr id="81" name="Gleichschenkliges Dreieck 80"/>
            <p:cNvSpPr/>
            <p:nvPr/>
          </p:nvSpPr>
          <p:spPr>
            <a:xfrm rot="10800000">
              <a:off x="2591380" y="315282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5" name="Gerader Verbinder 84"/>
            <p:cNvCxnSpPr/>
            <p:nvPr/>
          </p:nvCxnSpPr>
          <p:spPr>
            <a:xfrm>
              <a:off x="2716078" y="3381965"/>
              <a:ext cx="0" cy="125309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pieren 97"/>
          <p:cNvGrpSpPr/>
          <p:nvPr/>
        </p:nvGrpSpPr>
        <p:grpSpPr>
          <a:xfrm>
            <a:off x="6309291" y="3539674"/>
            <a:ext cx="249397" cy="895962"/>
            <a:chOff x="4664802" y="3608490"/>
            <a:chExt cx="249397" cy="1097051"/>
          </a:xfrm>
        </p:grpSpPr>
        <p:sp>
          <p:nvSpPr>
            <p:cNvPr id="82" name="Gleichschenkliges Dreieck 81"/>
            <p:cNvSpPr/>
            <p:nvPr/>
          </p:nvSpPr>
          <p:spPr>
            <a:xfrm rot="10800000">
              <a:off x="4664802" y="3608490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6" name="Gerader Verbinder 85"/>
            <p:cNvCxnSpPr/>
            <p:nvPr/>
          </p:nvCxnSpPr>
          <p:spPr>
            <a:xfrm>
              <a:off x="4789500" y="3837631"/>
              <a:ext cx="0" cy="86791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7877997" y="3950179"/>
            <a:ext cx="249397" cy="493077"/>
            <a:chOff x="5517330" y="4006149"/>
            <a:chExt cx="249397" cy="572462"/>
          </a:xfrm>
        </p:grpSpPr>
        <p:sp>
          <p:nvSpPr>
            <p:cNvPr id="83" name="Gleichschenkliges Dreieck 82"/>
            <p:cNvSpPr/>
            <p:nvPr/>
          </p:nvSpPr>
          <p:spPr>
            <a:xfrm rot="10800000">
              <a:off x="5517330" y="4006149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7" name="Gerader Verbinder 86"/>
            <p:cNvCxnSpPr/>
            <p:nvPr/>
          </p:nvCxnSpPr>
          <p:spPr>
            <a:xfrm>
              <a:off x="5642028" y="4235292"/>
              <a:ext cx="0" cy="34331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/>
          <p:cNvSpPr/>
          <p:nvPr/>
        </p:nvSpPr>
        <p:spPr>
          <a:xfrm>
            <a:off x="838200" y="2035268"/>
            <a:ext cx="10515600" cy="24015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2640719" y="5229200"/>
                <a:ext cx="6991721" cy="11307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ts val="2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>
                          <a:latin typeface="Cambria Math"/>
                        </a:rPr>
                        <m:t>𝐶𝑀𝐴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𝑑𝑎𝑦</m:t>
                          </m:r>
                          <m:sSup>
                            <m:sSupPr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num>
                        <m:den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</m:oMath>
                  </m:oMathPara>
                </a14:m>
                <a:endParaRPr lang="de-CH" sz="2800" dirty="0"/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18" y="5229200"/>
                <a:ext cx="6991721" cy="1130780"/>
              </a:xfrm>
              <a:prstGeom prst="rect">
                <a:avLst/>
              </a:prstGeom>
              <a:blipFill rotWithShape="1">
                <a:blip r:embed="rId2"/>
                <a:stretch>
                  <a:fillRect t="-486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2275733" y="4706842"/>
            <a:ext cx="791628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sz="2000" dirty="0"/>
              <a:t>CMA: </a:t>
            </a:r>
            <a:r>
              <a:rPr lang="en-US" sz="2000" b="1" dirty="0"/>
              <a:t>C</a:t>
            </a:r>
            <a:r>
              <a:rPr lang="en-US" sz="2000" dirty="0"/>
              <a:t>ontinuous multiple-interval </a:t>
            </a:r>
            <a:r>
              <a:rPr lang="en-US" sz="2000" b="1" dirty="0"/>
              <a:t>M</a:t>
            </a:r>
            <a:r>
              <a:rPr lang="en-US" sz="2000" dirty="0"/>
              <a:t>easure of medication </a:t>
            </a:r>
            <a:r>
              <a:rPr lang="en-US" sz="2000" b="1" dirty="0"/>
              <a:t>A</a:t>
            </a:r>
            <a:r>
              <a:rPr lang="en-US" sz="2000" dirty="0"/>
              <a:t>vailability</a:t>
            </a:r>
            <a:endParaRPr lang="de-CH" sz="2000" dirty="0"/>
          </a:p>
        </p:txBody>
      </p:sp>
      <p:sp>
        <p:nvSpPr>
          <p:cNvPr id="9" name="Rechteck 8"/>
          <p:cNvSpPr/>
          <p:nvPr/>
        </p:nvSpPr>
        <p:spPr>
          <a:xfrm>
            <a:off x="4604193" y="2915489"/>
            <a:ext cx="1069396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7F694-25BA-4EA5-9F87-3E918D5AE2D7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1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955800" y="4112088"/>
            <a:ext cx="8280400" cy="1762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err="1"/>
              <a:t>Pharmacy</a:t>
            </a:r>
            <a:r>
              <a:rPr lang="de-CH" dirty="0"/>
              <a:t> Claims</a:t>
            </a:r>
          </a:p>
        </p:txBody>
      </p:sp>
      <p:sp>
        <p:nvSpPr>
          <p:cNvPr id="18" name="Rechteck 17"/>
          <p:cNvSpPr/>
          <p:nvPr/>
        </p:nvSpPr>
        <p:spPr>
          <a:xfrm>
            <a:off x="4295801" y="4923087"/>
            <a:ext cx="4644055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100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-154745" y="4112088"/>
            <a:ext cx="2117397" cy="176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Number</a:t>
            </a:r>
            <a:r>
              <a:rPr lang="de-CH" dirty="0" smtClean="0"/>
              <a:t> of </a:t>
            </a:r>
            <a:r>
              <a:rPr lang="de-CH" dirty="0" err="1" smtClean="0"/>
              <a:t>days</a:t>
            </a:r>
            <a:r>
              <a:rPr lang="de-CH" dirty="0" smtClean="0"/>
              <a:t>’ </a:t>
            </a:r>
            <a:r>
              <a:rPr lang="de-CH" dirty="0" err="1" smtClean="0"/>
              <a:t>supply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838200" y="6028456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Arnet, I., M. J. </a:t>
            </a:r>
            <a:r>
              <a:rPr lang="de-CH" sz="1000" dirty="0" err="1">
                <a:latin typeface="Segoe UI" panose="020B0502040204020203" pitchFamily="34" charset="0"/>
              </a:rPr>
              <a:t>Kooij</a:t>
            </a:r>
            <a:r>
              <a:rPr lang="de-CH" sz="1000" dirty="0">
                <a:latin typeface="Segoe UI" panose="020B0502040204020203" pitchFamily="34" charset="0"/>
              </a:rPr>
              <a:t>, M. Messerli, K. E. Hersberger, E. R. </a:t>
            </a:r>
            <a:r>
              <a:rPr lang="de-CH" sz="1000" dirty="0" err="1">
                <a:latin typeface="Segoe UI" panose="020B0502040204020203" pitchFamily="34" charset="0"/>
              </a:rPr>
              <a:t>Heerdink</a:t>
            </a:r>
            <a:r>
              <a:rPr lang="de-CH" sz="1000" dirty="0">
                <a:latin typeface="Segoe UI" panose="020B0502040204020203" pitchFamily="34" charset="0"/>
              </a:rPr>
              <a:t>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Bouvy</a:t>
            </a:r>
            <a:r>
              <a:rPr lang="de-CH" sz="1000" dirty="0">
                <a:latin typeface="Segoe UI" panose="020B0502040204020203" pitchFamily="34" charset="0"/>
              </a:rPr>
              <a:t> (2016). </a:t>
            </a:r>
            <a:r>
              <a:rPr lang="de-CH" sz="1000" u="sng" dirty="0" err="1">
                <a:latin typeface="Segoe UI" panose="020B0502040204020203" pitchFamily="34" charset="0"/>
              </a:rPr>
              <a:t>Annals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of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Pharmacotherapy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50(5): 360-368.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531604" y="1715266"/>
                <a:ext cx="7128792" cy="8027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ts val="2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𝑑𝑎𝑦</m:t>
                      </m:r>
                      <m:sSup>
                        <m:sSup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CH" sz="2400" i="1">
                          <a:latin typeface="Cambria Math" panose="02040503050406030204" pitchFamily="18" charset="0"/>
                        </a:rPr>
                        <m:t>𝑠𝑢𝑝𝑝𝑙𝑦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𝑄𝑢𝑎𝑛𝑡𝑖𝑡𝑦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𝑑𝑖𝑠𝑝𝑒𝑛𝑠𝑒𝑑</m:t>
                          </m:r>
                        </m:num>
                        <m:den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𝑃𝑟𝑒𝑠𝑐𝑟𝑖𝑏𝑒𝑑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𝑑𝑎𝑖𝑙𝑦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𝑑𝑜𝑠𝑒</m:t>
                          </m:r>
                        </m:den>
                      </m:f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04" y="1715266"/>
                <a:ext cx="7128792" cy="802781"/>
              </a:xfrm>
              <a:prstGeom prst="rect">
                <a:avLst/>
              </a:prstGeom>
              <a:blipFill rotWithShape="0">
                <a:blip r:embed="rId2"/>
                <a:stretch>
                  <a:fillRect t="-1590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ieren 20"/>
          <p:cNvGrpSpPr/>
          <p:nvPr/>
        </p:nvGrpSpPr>
        <p:grpSpPr>
          <a:xfrm>
            <a:off x="1955800" y="2566649"/>
            <a:ext cx="8280400" cy="1391958"/>
            <a:chOff x="431800" y="2566649"/>
            <a:chExt cx="8280400" cy="1391958"/>
          </a:xfrm>
        </p:grpSpPr>
        <p:sp>
          <p:nvSpPr>
            <p:cNvPr id="9" name="Rechteck 8"/>
            <p:cNvSpPr/>
            <p:nvPr/>
          </p:nvSpPr>
          <p:spPr>
            <a:xfrm>
              <a:off x="431800" y="2566649"/>
              <a:ext cx="8280400" cy="1391958"/>
            </a:xfrm>
            <a:prstGeom prst="rect">
              <a:avLst/>
            </a:prstGeom>
            <a:solidFill>
              <a:srgbClr val="BEC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CH" dirty="0" err="1"/>
                <a:t>Prescription</a:t>
              </a:r>
              <a:endParaRPr lang="de-CH" dirty="0"/>
            </a:p>
          </p:txBody>
        </p:sp>
        <p:sp>
          <p:nvSpPr>
            <p:cNvPr id="11" name="Gleichschenkliges Dreieck 10"/>
            <p:cNvSpPr/>
            <p:nvPr/>
          </p:nvSpPr>
          <p:spPr>
            <a:xfrm rot="10800000">
              <a:off x="683568" y="3264783"/>
              <a:ext cx="432048" cy="551154"/>
            </a:xfrm>
            <a:prstGeom prst="triangle">
              <a:avLst/>
            </a:prstGeom>
            <a:solidFill>
              <a:srgbClr val="EB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2" name="Gleichschenkliges Dreieck 11"/>
            <p:cNvSpPr/>
            <p:nvPr/>
          </p:nvSpPr>
          <p:spPr>
            <a:xfrm rot="10800000">
              <a:off x="2609652" y="3599947"/>
              <a:ext cx="450179" cy="215990"/>
            </a:xfrm>
            <a:prstGeom prst="triangle">
              <a:avLst/>
            </a:prstGeom>
            <a:solidFill>
              <a:srgbClr val="EB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3" name="Gleichschenkliges Dreieck 12"/>
            <p:cNvSpPr/>
            <p:nvPr/>
          </p:nvSpPr>
          <p:spPr>
            <a:xfrm rot="10800000">
              <a:off x="6444208" y="3610727"/>
              <a:ext cx="432048" cy="205210"/>
            </a:xfrm>
            <a:prstGeom prst="triangle">
              <a:avLst/>
            </a:prstGeom>
            <a:solidFill>
              <a:srgbClr val="006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96291" y="2976727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5 mg 1-0-0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609652" y="3310928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5 mg 2-0-0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08204" y="3321744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10 mg 1-0-0</a:t>
              </a:r>
            </a:p>
          </p:txBody>
        </p:sp>
      </p:grpSp>
      <p:sp>
        <p:nvSpPr>
          <p:cNvPr id="17" name="Rechteck 16"/>
          <p:cNvSpPr/>
          <p:nvPr/>
        </p:nvSpPr>
        <p:spPr>
          <a:xfrm>
            <a:off x="3120240" y="4482244"/>
            <a:ext cx="1440160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30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8184232" y="5413268"/>
            <a:ext cx="1440160" cy="360039"/>
          </a:xfrm>
          <a:prstGeom prst="rect">
            <a:avLst/>
          </a:prstGeom>
          <a:solidFill>
            <a:srgbClr val="FFFFFF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30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284681" y="4923086"/>
            <a:ext cx="2333146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100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55801" y="4866862"/>
            <a:ext cx="2328881" cy="726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FAC4-6284-4A72-B27E-7774BE22FFBC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0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24699E-6 L -0.25381 -3.2469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8" grpId="1" animBg="1"/>
      <p:bldP spid="17" grpId="0" animBg="1"/>
      <p:bldP spid="19" grpId="0" animBg="1"/>
      <p:bldP spid="20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Defined</a:t>
            </a:r>
            <a:r>
              <a:rPr lang="de-CH" dirty="0" smtClean="0"/>
              <a:t> Daily Dose?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838200" y="5704799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Grimmsmann</a:t>
            </a:r>
            <a:r>
              <a:rPr lang="en-US" sz="1000" dirty="0"/>
              <a:t>, Thomas, and Wolfgang </a:t>
            </a:r>
            <a:r>
              <a:rPr lang="en-US" sz="1000" dirty="0" err="1"/>
              <a:t>Himmel</a:t>
            </a:r>
            <a:r>
              <a:rPr lang="en-US" sz="1000" dirty="0"/>
              <a:t> (2011). </a:t>
            </a:r>
            <a:r>
              <a:rPr lang="en-US" sz="1000" u="sng" dirty="0"/>
              <a:t>European journal of clinical pharmacology</a:t>
            </a:r>
            <a:r>
              <a:rPr lang="en-US" sz="1000" dirty="0"/>
              <a:t> </a:t>
            </a:r>
            <a:r>
              <a:rPr lang="en-US" sz="1000" b="1" dirty="0"/>
              <a:t>67(8): 847-854</a:t>
            </a:r>
            <a:r>
              <a:rPr lang="en-US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68" y="2329859"/>
            <a:ext cx="8280400" cy="186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Rechteck 6"/>
          <p:cNvSpPr/>
          <p:nvPr/>
        </p:nvSpPr>
        <p:spPr>
          <a:xfrm>
            <a:off x="846635" y="1556793"/>
            <a:ext cx="10507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Defined Daily Dose (DDD): The assumed average maintenance dose per day for a drug used for its main indication in adults.</a:t>
            </a:r>
            <a:endParaRPr lang="de-CH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0" y="2570368"/>
            <a:ext cx="8386280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hteck 9"/>
          <p:cNvSpPr/>
          <p:nvPr/>
        </p:nvSpPr>
        <p:spPr>
          <a:xfrm>
            <a:off x="846635" y="5903542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Hartz</a:t>
            </a:r>
            <a:r>
              <a:rPr lang="en-US" sz="1000" dirty="0"/>
              <a:t>, Ingeborg, et al. (2007) </a:t>
            </a:r>
            <a:r>
              <a:rPr lang="en-US" sz="1000" u="sng" dirty="0"/>
              <a:t>BMC clinical pharmacology</a:t>
            </a:r>
            <a:r>
              <a:rPr lang="en-US" sz="1000" dirty="0"/>
              <a:t> </a:t>
            </a:r>
            <a:r>
              <a:rPr lang="en-US" sz="1000" b="1" dirty="0"/>
              <a:t>7(1): 14</a:t>
            </a:r>
            <a:r>
              <a:rPr lang="en-US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29" y="2838670"/>
            <a:ext cx="5572125" cy="260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echteck 11"/>
          <p:cNvSpPr/>
          <p:nvPr/>
        </p:nvSpPr>
        <p:spPr>
          <a:xfrm>
            <a:off x="846635" y="6077755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/>
              <a:t>Duarte‐Ramos, F., &amp; </a:t>
            </a:r>
            <a:r>
              <a:rPr lang="de-CH" sz="1000" dirty="0" err="1"/>
              <a:t>Cabrita</a:t>
            </a:r>
            <a:r>
              <a:rPr lang="de-CH" sz="1000" dirty="0"/>
              <a:t>, J. (2006). </a:t>
            </a:r>
            <a:r>
              <a:rPr lang="de-CH" sz="1000" u="sng" dirty="0" err="1"/>
              <a:t>Pharmacoepidemiology</a:t>
            </a:r>
            <a:r>
              <a:rPr lang="de-CH" sz="1000" u="sng" dirty="0"/>
              <a:t> </a:t>
            </a:r>
            <a:r>
              <a:rPr lang="de-CH" sz="1000" u="sng" dirty="0" err="1"/>
              <a:t>and</a:t>
            </a:r>
            <a:r>
              <a:rPr lang="de-CH" sz="1000" u="sng" dirty="0"/>
              <a:t> </a:t>
            </a:r>
            <a:r>
              <a:rPr lang="de-CH" sz="1000" u="sng" dirty="0" err="1"/>
              <a:t>drug</a:t>
            </a:r>
            <a:r>
              <a:rPr lang="de-CH" sz="1000" u="sng" dirty="0"/>
              <a:t> </a:t>
            </a:r>
            <a:r>
              <a:rPr lang="de-CH" sz="1000" u="sng" dirty="0" err="1"/>
              <a:t>safety</a:t>
            </a:r>
            <a:r>
              <a:rPr lang="de-CH" sz="1000" dirty="0"/>
              <a:t> </a:t>
            </a:r>
            <a:r>
              <a:rPr lang="de-CH" sz="1000" b="1" dirty="0"/>
              <a:t>15(4): 269-274</a:t>
            </a:r>
            <a:r>
              <a:rPr lang="de-CH" sz="1000" dirty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A5F0-38DE-42C4-A32F-2622EA8E8F1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75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>
          <a:xfrm>
            <a:off x="7765323" y="2420889"/>
            <a:ext cx="2358129" cy="2689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0" name="Rechteck 29"/>
          <p:cNvSpPr/>
          <p:nvPr/>
        </p:nvSpPr>
        <p:spPr>
          <a:xfrm>
            <a:off x="2078589" y="2420890"/>
            <a:ext cx="2436566" cy="2689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Persistence</a:t>
            </a:r>
            <a:r>
              <a:rPr lang="de-CH" dirty="0" smtClean="0"/>
              <a:t>: </a:t>
            </a:r>
            <a:r>
              <a:rPr lang="de-CH" dirty="0" err="1" smtClean="0"/>
              <a:t>Mind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gap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628343"/>
            <a:ext cx="2719998" cy="256269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984301" y="2708920"/>
            <a:ext cx="8208912" cy="24015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3" name="Rechteck 12"/>
          <p:cNvSpPr/>
          <p:nvPr/>
        </p:nvSpPr>
        <p:spPr>
          <a:xfrm>
            <a:off x="3018652" y="3208380"/>
            <a:ext cx="761721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752184" y="4228212"/>
            <a:ext cx="754102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506286" y="4484132"/>
            <a:ext cx="835388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9288063" y="4759537"/>
            <a:ext cx="835388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078591" y="2936256"/>
            <a:ext cx="940061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780373" y="3480504"/>
            <a:ext cx="734785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4515156" y="3616566"/>
            <a:ext cx="1868877" cy="1900666"/>
            <a:chOff x="2991155" y="3616566"/>
            <a:chExt cx="1868877" cy="1900666"/>
          </a:xfrm>
        </p:grpSpPr>
        <p:cxnSp>
          <p:nvCxnSpPr>
            <p:cNvPr id="20" name="Gerade Verbindung 19"/>
            <p:cNvCxnSpPr>
              <a:stCxn id="18" idx="3"/>
            </p:cNvCxnSpPr>
            <p:nvPr/>
          </p:nvCxnSpPr>
          <p:spPr>
            <a:xfrm flipH="1">
              <a:off x="2991155" y="3616566"/>
              <a:ext cx="2" cy="149389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2991155" y="5229200"/>
              <a:ext cx="1868877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Discontinuation</a:t>
              </a:r>
              <a:endParaRPr lang="de-CH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752185" y="4364274"/>
            <a:ext cx="1868877" cy="1145690"/>
            <a:chOff x="6228184" y="4364274"/>
            <a:chExt cx="1868877" cy="1145690"/>
          </a:xfrm>
        </p:grpSpPr>
        <p:cxnSp>
          <p:nvCxnSpPr>
            <p:cNvPr id="21" name="Gerade Verbindung 20"/>
            <p:cNvCxnSpPr>
              <a:stCxn id="14" idx="1"/>
            </p:cNvCxnSpPr>
            <p:nvPr/>
          </p:nvCxnSpPr>
          <p:spPr>
            <a:xfrm>
              <a:off x="6228184" y="4364274"/>
              <a:ext cx="14022" cy="74619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6228184" y="5221932"/>
              <a:ext cx="1868877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/>
                <a:t>Re-Initiation</a:t>
              </a:r>
            </a:p>
          </p:txBody>
        </p:sp>
      </p:grpSp>
      <p:sp>
        <p:nvSpPr>
          <p:cNvPr id="25" name="Rechteck 24"/>
          <p:cNvSpPr/>
          <p:nvPr/>
        </p:nvSpPr>
        <p:spPr>
          <a:xfrm>
            <a:off x="2078589" y="2420888"/>
            <a:ext cx="2436568" cy="288032"/>
          </a:xfrm>
          <a:prstGeom prst="rect">
            <a:avLst/>
          </a:prstGeom>
          <a:solidFill>
            <a:srgbClr val="D20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Episode 1</a:t>
            </a:r>
          </a:p>
        </p:txBody>
      </p:sp>
      <p:sp>
        <p:nvSpPr>
          <p:cNvPr id="26" name="Rechteck 25"/>
          <p:cNvSpPr/>
          <p:nvPr/>
        </p:nvSpPr>
        <p:spPr>
          <a:xfrm>
            <a:off x="7752185" y="2420888"/>
            <a:ext cx="2371266" cy="288032"/>
          </a:xfrm>
          <a:prstGeom prst="rect">
            <a:avLst/>
          </a:prstGeom>
          <a:solidFill>
            <a:srgbClr val="D20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Episode 2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0F2A-F273-4768-B5C9-E1BD12BB5137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035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Gap </a:t>
            </a:r>
            <a:r>
              <a:rPr lang="de-CH" dirty="0" err="1" smtClean="0"/>
              <a:t>length</a:t>
            </a:r>
            <a:r>
              <a:rPr lang="de-CH" dirty="0" smtClean="0"/>
              <a:t>: </a:t>
            </a:r>
            <a:r>
              <a:rPr lang="de-CH" dirty="0" err="1" smtClean="0"/>
              <a:t>influence</a:t>
            </a:r>
            <a:r>
              <a:rPr lang="de-CH" dirty="0" smtClean="0"/>
              <a:t> on </a:t>
            </a:r>
            <a:r>
              <a:rPr lang="de-CH" dirty="0" err="1" smtClean="0"/>
              <a:t>drug</a:t>
            </a:r>
            <a:r>
              <a:rPr lang="de-CH" dirty="0" smtClean="0"/>
              <a:t> </a:t>
            </a:r>
            <a:r>
              <a:rPr lang="de-CH" dirty="0" err="1" smtClean="0"/>
              <a:t>treatment</a:t>
            </a:r>
            <a:r>
              <a:rPr lang="de-CH" dirty="0" smtClean="0"/>
              <a:t> </a:t>
            </a:r>
            <a:r>
              <a:rPr lang="de-CH" dirty="0" err="1" smtClean="0"/>
              <a:t>episode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78" y="2083909"/>
            <a:ext cx="3638475" cy="3509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74975" y="5949281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err="1">
                <a:latin typeface="Segoe UI" panose="020B0502040204020203" pitchFamily="34" charset="0"/>
              </a:rPr>
              <a:t>Greevy</a:t>
            </a:r>
            <a:r>
              <a:rPr lang="de-CH" sz="1000" dirty="0">
                <a:latin typeface="Segoe UI" panose="020B0502040204020203" pitchFamily="34" charset="0"/>
              </a:rPr>
              <a:t>, R., M. Huizinga, C. </a:t>
            </a:r>
            <a:r>
              <a:rPr lang="de-CH" sz="1000" dirty="0" err="1">
                <a:latin typeface="Segoe UI" panose="020B0502040204020203" pitchFamily="34" charset="0"/>
              </a:rPr>
              <a:t>Roumie</a:t>
            </a:r>
            <a:r>
              <a:rPr lang="de-CH" sz="1000" dirty="0">
                <a:latin typeface="Segoe UI" panose="020B0502040204020203" pitchFamily="34" charset="0"/>
              </a:rPr>
              <a:t>, C. Grijalva, H. </a:t>
            </a:r>
            <a:r>
              <a:rPr lang="de-CH" sz="1000" dirty="0" err="1">
                <a:latin typeface="Segoe UI" panose="020B0502040204020203" pitchFamily="34" charset="0"/>
              </a:rPr>
              <a:t>Murff</a:t>
            </a:r>
            <a:r>
              <a:rPr lang="de-CH" sz="1000" dirty="0">
                <a:latin typeface="Segoe UI" panose="020B0502040204020203" pitchFamily="34" charset="0"/>
              </a:rPr>
              <a:t>, X. Liu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Griffin (2011). </a:t>
            </a:r>
            <a:r>
              <a:rPr lang="de-CH" sz="1000" u="sng" dirty="0">
                <a:latin typeface="Segoe UI" panose="020B0502040204020203" pitchFamily="34" charset="0"/>
              </a:rPr>
              <a:t>Clinical </a:t>
            </a:r>
            <a:r>
              <a:rPr lang="de-CH" sz="1000" u="sng" dirty="0" err="1">
                <a:latin typeface="Segoe UI" panose="020B0502040204020203" pitchFamily="34" charset="0"/>
              </a:rPr>
              <a:t>Pharmacology</a:t>
            </a:r>
            <a:r>
              <a:rPr lang="de-CH" sz="1000" u="sng" dirty="0">
                <a:latin typeface="Segoe UI" panose="020B0502040204020203" pitchFamily="34" charset="0"/>
              </a:rPr>
              <a:t> &amp; </a:t>
            </a:r>
            <a:r>
              <a:rPr lang="de-CH" sz="1000" u="sng" dirty="0" err="1">
                <a:latin typeface="Segoe UI" panose="020B0502040204020203" pitchFamily="34" charset="0"/>
              </a:rPr>
              <a:t>Therapeutics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90(6): 813-819.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132856"/>
            <a:ext cx="4300910" cy="351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1874975" y="6161041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err="1"/>
              <a:t>Gardarsdottir</a:t>
            </a:r>
            <a:r>
              <a:rPr lang="de-CH" sz="1000" dirty="0"/>
              <a:t>, H., </a:t>
            </a:r>
            <a:r>
              <a:rPr lang="de-CH" sz="1000" dirty="0" err="1"/>
              <a:t>Souverein</a:t>
            </a:r>
            <a:r>
              <a:rPr lang="de-CH" sz="1000" dirty="0"/>
              <a:t>, P. C., Egberts, T. C., &amp; </a:t>
            </a:r>
            <a:r>
              <a:rPr lang="de-CH" sz="1000" dirty="0" err="1"/>
              <a:t>Heerdink</a:t>
            </a:r>
            <a:r>
              <a:rPr lang="de-CH" sz="1000" dirty="0"/>
              <a:t>, E. R. (2010). </a:t>
            </a:r>
            <a:r>
              <a:rPr lang="de-CH" sz="1000" u="sng" dirty="0"/>
              <a:t>Journal </a:t>
            </a:r>
            <a:r>
              <a:rPr lang="de-CH" sz="1000" u="sng" dirty="0" err="1"/>
              <a:t>of</a:t>
            </a:r>
            <a:r>
              <a:rPr lang="de-CH" sz="1000" u="sng" dirty="0"/>
              <a:t> </a:t>
            </a:r>
            <a:r>
              <a:rPr lang="de-CH" sz="1000" u="sng" dirty="0" err="1"/>
              <a:t>clinical</a:t>
            </a:r>
            <a:r>
              <a:rPr lang="de-CH" sz="1000" u="sng" dirty="0"/>
              <a:t> </a:t>
            </a:r>
            <a:r>
              <a:rPr lang="de-CH" sz="1000" u="sng" dirty="0" err="1"/>
              <a:t>epidemiology</a:t>
            </a:r>
            <a:r>
              <a:rPr lang="de-CH" sz="1000" dirty="0"/>
              <a:t> </a:t>
            </a:r>
            <a:r>
              <a:rPr lang="de-CH" sz="1000" b="1" i="1" dirty="0"/>
              <a:t>63</a:t>
            </a:r>
            <a:r>
              <a:rPr lang="de-CH" sz="1000" b="1" dirty="0"/>
              <a:t>(4): 422-427</a:t>
            </a:r>
            <a:r>
              <a:rPr lang="de-CH" sz="1000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B76-6332-4E2B-817E-71D6E689EED2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85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 vs. </a:t>
            </a:r>
            <a:r>
              <a:rPr lang="de-CH" dirty="0" err="1" smtClean="0"/>
              <a:t>Trajectories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838198" y="4598624"/>
            <a:ext cx="10368279" cy="12241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5" name="Rechteck 4"/>
          <p:cNvSpPr/>
          <p:nvPr/>
        </p:nvSpPr>
        <p:spPr>
          <a:xfrm>
            <a:off x="817415" y="3195030"/>
            <a:ext cx="10368278" cy="12241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858983" y="4589880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2153165" y="4795273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3447347" y="5001147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4741529" y="5222211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6032730" y="5418860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7326912" y="5626104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5" name="Textfeld 24"/>
          <p:cNvSpPr txBox="1"/>
          <p:nvPr/>
        </p:nvSpPr>
        <p:spPr>
          <a:xfrm>
            <a:off x="9407252" y="4775897"/>
            <a:ext cx="1656184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26" name="Textfeld 25"/>
          <p:cNvSpPr txBox="1"/>
          <p:nvPr/>
        </p:nvSpPr>
        <p:spPr>
          <a:xfrm>
            <a:off x="9386468" y="3333920"/>
            <a:ext cx="1656184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27" name="Textfeld 26"/>
          <p:cNvSpPr txBox="1"/>
          <p:nvPr/>
        </p:nvSpPr>
        <p:spPr>
          <a:xfrm>
            <a:off x="9311186" y="1851956"/>
            <a:ext cx="1731465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30" name="Rechteck 29"/>
          <p:cNvSpPr/>
          <p:nvPr/>
        </p:nvSpPr>
        <p:spPr>
          <a:xfrm>
            <a:off x="817414" y="3201780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1" name="Rechteck 30"/>
          <p:cNvSpPr/>
          <p:nvPr/>
        </p:nvSpPr>
        <p:spPr>
          <a:xfrm>
            <a:off x="2223563" y="3407173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831667" y="3613047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7013742" y="3834111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4" name="Rechteck 33"/>
          <p:cNvSpPr/>
          <p:nvPr/>
        </p:nvSpPr>
        <p:spPr>
          <a:xfrm>
            <a:off x="8476031" y="4030760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5" name="Rechteck 34"/>
          <p:cNvSpPr/>
          <p:nvPr/>
        </p:nvSpPr>
        <p:spPr>
          <a:xfrm>
            <a:off x="9891511" y="4238004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6" name="Rechteck 35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8" name="Rechteck 37"/>
          <p:cNvSpPr/>
          <p:nvPr/>
        </p:nvSpPr>
        <p:spPr>
          <a:xfrm>
            <a:off x="436679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9" name="Rechteck 38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0" name="Rechteck 39"/>
          <p:cNvSpPr/>
          <p:nvPr/>
        </p:nvSpPr>
        <p:spPr>
          <a:xfrm>
            <a:off x="820681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2" name="Pfeil nach rechts 41"/>
          <p:cNvSpPr/>
          <p:nvPr/>
        </p:nvSpPr>
        <p:spPr>
          <a:xfrm>
            <a:off x="838199" y="5975497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817413" y="1814095"/>
            <a:ext cx="10368279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Poor Implementation</a:t>
            </a:r>
          </a:p>
        </p:txBody>
      </p:sp>
      <p:sp>
        <p:nvSpPr>
          <p:cNvPr id="43" name="Rechteck 42"/>
          <p:cNvSpPr/>
          <p:nvPr/>
        </p:nvSpPr>
        <p:spPr>
          <a:xfrm>
            <a:off x="817412" y="3204953"/>
            <a:ext cx="10368280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Drug Holiday</a:t>
            </a:r>
          </a:p>
        </p:txBody>
      </p:sp>
      <p:sp>
        <p:nvSpPr>
          <p:cNvPr id="44" name="Rechteck 43"/>
          <p:cNvSpPr/>
          <p:nvPr/>
        </p:nvSpPr>
        <p:spPr>
          <a:xfrm>
            <a:off x="817412" y="4607368"/>
            <a:ext cx="10368280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NON-</a:t>
            </a:r>
            <a:r>
              <a:rPr lang="de-CH" sz="4800" cap="all" dirty="0" err="1" smtClean="0">
                <a:solidFill>
                  <a:srgbClr val="FF0000"/>
                </a:solidFill>
              </a:rPr>
              <a:t>Persistence</a:t>
            </a:r>
            <a:endParaRPr lang="de-CH" sz="4800" cap="all" dirty="0" smtClean="0">
              <a:solidFill>
                <a:srgbClr val="FF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26</a:t>
            </a:fld>
            <a:endParaRPr lang="de-CH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2EA-9ACA-494A-A7E2-658F1AB675E4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84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Trajectories</a:t>
            </a:r>
            <a:endParaRPr lang="de-CH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12" y="1825625"/>
            <a:ext cx="6207288" cy="384146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14400" y="6110129"/>
            <a:ext cx="1051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smtClean="0">
                <a:effectLst/>
              </a:rPr>
              <a:t>Franklin, </a:t>
            </a:r>
            <a:r>
              <a:rPr lang="de-CH" sz="1000" dirty="0" err="1" smtClean="0">
                <a:effectLst/>
              </a:rPr>
              <a:t>Shrank</a:t>
            </a:r>
            <a:r>
              <a:rPr lang="de-CH" sz="1000" dirty="0" smtClean="0">
                <a:effectLst/>
              </a:rPr>
              <a:t>, </a:t>
            </a:r>
            <a:r>
              <a:rPr lang="de-CH" sz="1000" dirty="0" err="1" smtClean="0">
                <a:effectLst/>
              </a:rPr>
              <a:t>Pakes</a:t>
            </a:r>
            <a:r>
              <a:rPr lang="de-CH" sz="1000" dirty="0" smtClean="0">
                <a:effectLst/>
              </a:rPr>
              <a:t>, et al. </a:t>
            </a:r>
            <a:r>
              <a:rPr lang="de-CH" sz="1000" i="1" dirty="0" smtClean="0">
                <a:effectLst/>
              </a:rPr>
              <a:t>Medical Care</a:t>
            </a:r>
            <a:r>
              <a:rPr lang="de-CH" sz="1000" dirty="0" smtClean="0">
                <a:effectLst/>
              </a:rPr>
              <a:t> 51, </a:t>
            </a:r>
            <a:r>
              <a:rPr lang="de-CH" sz="1000" dirty="0" err="1" smtClean="0">
                <a:effectLst/>
              </a:rPr>
              <a:t>no</a:t>
            </a:r>
            <a:r>
              <a:rPr lang="de-CH" sz="1000" dirty="0" smtClean="0">
                <a:effectLst/>
              </a:rPr>
              <a:t>. 9 (September 2013): 789–96. </a:t>
            </a:r>
            <a:endParaRPr lang="de-CH" sz="1000" dirty="0">
              <a:effectLst/>
            </a:endParaRP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9937"/>
          <a:stretch/>
        </p:blipFill>
        <p:spPr>
          <a:xfrm>
            <a:off x="592154" y="1748139"/>
            <a:ext cx="4628661" cy="3918955"/>
          </a:xfrm>
          <a:prstGeom prst="rect">
            <a:avLst/>
          </a:prstGeom>
        </p:spPr>
      </p:pic>
      <p:sp>
        <p:nvSpPr>
          <p:cNvPr id="15" name="Pfeil nach rechts 14"/>
          <p:cNvSpPr/>
          <p:nvPr/>
        </p:nvSpPr>
        <p:spPr>
          <a:xfrm>
            <a:off x="4650968" y="2659286"/>
            <a:ext cx="1847461" cy="1464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600" dirty="0" smtClean="0"/>
              <a:t>?</a:t>
            </a:r>
            <a:endParaRPr lang="de-CH" sz="36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27</a:t>
            </a:fld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8A42-6EF7-4C04-804C-15F3541A8A42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0" name="Rechteck 69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1" name="Rechteck 70"/>
          <p:cNvSpPr/>
          <p:nvPr/>
        </p:nvSpPr>
        <p:spPr>
          <a:xfrm>
            <a:off x="427154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2" name="Rechteck 71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3" name="Rechteck 72"/>
          <p:cNvSpPr/>
          <p:nvPr/>
        </p:nvSpPr>
        <p:spPr>
          <a:xfrm>
            <a:off x="818776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4" name="Rechteck 73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estimates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endParaRPr lang="de-CH" dirty="0"/>
          </a:p>
        </p:txBody>
      </p:sp>
      <p:sp>
        <p:nvSpPr>
          <p:cNvPr id="42" name="Pfeil nach rechts 41"/>
          <p:cNvSpPr/>
          <p:nvPr/>
        </p:nvSpPr>
        <p:spPr>
          <a:xfrm>
            <a:off x="817412" y="3071253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83819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>
            <a:off x="2132381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411647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4699960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endCxn id="53" idx="2"/>
          </p:cNvCxnSpPr>
          <p:nvPr/>
        </p:nvCxnSpPr>
        <p:spPr>
          <a:xfrm>
            <a:off x="5991290" y="1790277"/>
            <a:ext cx="10263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7306128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859732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9891511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11185693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28</a:t>
            </a:fld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817412" y="3959263"/>
            <a:ext cx="10368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adherence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estimation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overlap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283A-60CD-4A74-A905-2E12C37A374A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1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0" name="Rechteck 69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1" name="Rechteck 70"/>
          <p:cNvSpPr/>
          <p:nvPr/>
        </p:nvSpPr>
        <p:spPr>
          <a:xfrm>
            <a:off x="427154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2" name="Rechteck 71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3" name="Rechteck 72"/>
          <p:cNvSpPr/>
          <p:nvPr/>
        </p:nvSpPr>
        <p:spPr>
          <a:xfrm>
            <a:off x="818776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4" name="Rechteck 73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estimates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endParaRPr lang="de-CH" dirty="0"/>
          </a:p>
        </p:txBody>
      </p:sp>
      <p:sp>
        <p:nvSpPr>
          <p:cNvPr id="42" name="Pfeil nach rechts 41"/>
          <p:cNvSpPr/>
          <p:nvPr/>
        </p:nvSpPr>
        <p:spPr>
          <a:xfrm>
            <a:off x="817412" y="3071253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83819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>
            <a:off x="2132381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411647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4699960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endCxn id="53" idx="2"/>
          </p:cNvCxnSpPr>
          <p:nvPr/>
        </p:nvCxnSpPr>
        <p:spPr>
          <a:xfrm>
            <a:off x="5991290" y="1790277"/>
            <a:ext cx="10263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7306128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859732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9891511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11185693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elle 145"/>
          <p:cNvGraphicFramePr>
            <a:graphicFrameLocks noGrp="1"/>
          </p:cNvGraphicFramePr>
          <p:nvPr>
            <p:extLst/>
          </p:nvPr>
        </p:nvGraphicFramePr>
        <p:xfrm>
          <a:off x="817412" y="3773748"/>
          <a:ext cx="1036828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/>
                <a:gridCol w="1296035"/>
                <a:gridCol w="1296035"/>
                <a:gridCol w="1296035"/>
                <a:gridCol w="1296035"/>
                <a:gridCol w="1296035"/>
                <a:gridCol w="1296035"/>
                <a:gridCol w="1296035"/>
              </a:tblGrid>
              <a:tr h="370840">
                <a:tc gridSpan="8">
                  <a:txBody>
                    <a:bodyPr/>
                    <a:lstStyle/>
                    <a:p>
                      <a:r>
                        <a:rPr lang="en-US" b="1" baseline="0" dirty="0" smtClean="0"/>
                        <a:t>LCMA1: perfect adherence until the supply is exhausted</a:t>
                      </a:r>
                      <a:endParaRPr lang="de-CH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85%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8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LCMA2: administration is evenly distributed over the time between refills</a:t>
                      </a:r>
                      <a:endParaRPr lang="de-CH" b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467797" y="5629456"/>
            <a:ext cx="6992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&gt;80%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797" y="4511012"/>
            <a:ext cx="6992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&gt;80%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29</a:t>
            </a:fld>
            <a:endParaRPr lang="de-CH"/>
          </a:p>
        </p:txBody>
      </p:sp>
      <p:sp>
        <p:nvSpPr>
          <p:cNvPr id="3" name="Rechteck 2"/>
          <p:cNvSpPr/>
          <p:nvPr/>
        </p:nvSpPr>
        <p:spPr>
          <a:xfrm>
            <a:off x="393246" y="4903600"/>
            <a:ext cx="10834577" cy="1392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657B-6E51-42C7-8E16-E548718B777D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28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Measurement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96"/>
          <a:stretch/>
        </p:blipFill>
        <p:spPr>
          <a:xfrm>
            <a:off x="1955800" y="1690688"/>
            <a:ext cx="8280400" cy="646785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5"/>
          <a:stretch/>
        </p:blipFill>
        <p:spPr>
          <a:xfrm>
            <a:off x="1955800" y="2337473"/>
            <a:ext cx="8280400" cy="323672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8200" y="5842162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Vrijens, B., S. Antoniou, M. </a:t>
            </a:r>
            <a:r>
              <a:rPr lang="de-CH" sz="1000" dirty="0" err="1">
                <a:latin typeface="Segoe UI" panose="020B0502040204020203" pitchFamily="34" charset="0"/>
              </a:rPr>
              <a:t>Burnier</a:t>
            </a:r>
            <a:r>
              <a:rPr lang="de-CH" sz="1000" dirty="0">
                <a:latin typeface="Segoe UI" panose="020B0502040204020203" pitchFamily="34" charset="0"/>
              </a:rPr>
              <a:t>, A. de la Sierra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Volpe</a:t>
            </a:r>
            <a:r>
              <a:rPr lang="de-CH" sz="1000" dirty="0">
                <a:latin typeface="Segoe UI" panose="020B0502040204020203" pitchFamily="34" charset="0"/>
              </a:rPr>
              <a:t> (2017). </a:t>
            </a:r>
            <a:r>
              <a:rPr lang="de-CH" sz="1000" u="sng" dirty="0">
                <a:latin typeface="Segoe UI" panose="020B0502040204020203" pitchFamily="34" charset="0"/>
              </a:rPr>
              <a:t>Frontiers in </a:t>
            </a:r>
            <a:r>
              <a:rPr lang="de-CH" sz="1000" u="sng" dirty="0" err="1">
                <a:latin typeface="Segoe UI" panose="020B0502040204020203" pitchFamily="34" charset="0"/>
              </a:rPr>
              <a:t>Pharmacology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8: 100.</a:t>
            </a:r>
          </a:p>
        </p:txBody>
      </p:sp>
      <p:sp>
        <p:nvSpPr>
          <p:cNvPr id="4" name="Rechteck 3"/>
          <p:cNvSpPr/>
          <p:nvPr/>
        </p:nvSpPr>
        <p:spPr>
          <a:xfrm>
            <a:off x="2279576" y="4137672"/>
            <a:ext cx="7704856" cy="576064"/>
          </a:xfrm>
          <a:prstGeom prst="rect">
            <a:avLst/>
          </a:prstGeom>
          <a:noFill/>
          <a:ln w="38100"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" name="Rechteck 2"/>
          <p:cNvSpPr/>
          <p:nvPr/>
        </p:nvSpPr>
        <p:spPr>
          <a:xfrm>
            <a:off x="1955800" y="2041451"/>
            <a:ext cx="323776" cy="296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7CA2-1455-4282-BCCE-B66B1C7D2AD4}" type="datetime1">
              <a:rPr lang="en-US" smtClean="0"/>
              <a:t>11/8/2019</a:t>
            </a:fld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4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m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6884" y="1825625"/>
            <a:ext cx="5181600" cy="36576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-267286" y="1690688"/>
            <a:ext cx="6189784" cy="379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 r="49326" b="-33"/>
          <a:stretch/>
        </p:blipFill>
        <p:spPr>
          <a:xfrm>
            <a:off x="593814" y="1825625"/>
            <a:ext cx="5328684" cy="3944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r>
              <a:rPr lang="de-CH" dirty="0" smtClean="0"/>
              <a:t>: </a:t>
            </a:r>
            <a:r>
              <a:rPr lang="de-CH" dirty="0" err="1" smtClean="0"/>
              <a:t>trajectories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30</a:t>
            </a:fld>
            <a:endParaRPr lang="de-CH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4D61-1F7E-4825-97C2-F26EDB6D77F4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7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window size and overlap on </a:t>
            </a:r>
            <a:r>
              <a:rPr lang="en-GB" dirty="0" smtClean="0"/>
              <a:t>classification accuracy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31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82565" y="60793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000" dirty="0" smtClean="0"/>
              <a:t>Allemann et al. </a:t>
            </a:r>
            <a:r>
              <a:rPr lang="de-CH" sz="1000" i="1" dirty="0" smtClean="0"/>
              <a:t>Frontiers </a:t>
            </a:r>
            <a:r>
              <a:rPr lang="de-CH" sz="1000" i="1" dirty="0"/>
              <a:t>in </a:t>
            </a:r>
            <a:r>
              <a:rPr lang="de-CH" sz="1000" i="1" dirty="0" err="1"/>
              <a:t>pharmacology</a:t>
            </a:r>
            <a:r>
              <a:rPr lang="de-CH" sz="1000" dirty="0"/>
              <a:t> 10 (2019): 383.</a:t>
            </a:r>
            <a:endParaRPr lang="de-CH" sz="1000" dirty="0">
              <a:effectLst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CBF48-8DBF-4A13-B351-E3D55E6A3FC3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61360" y="862652"/>
            <a:ext cx="4294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Open-source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of medication adherence from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electronic healthcare data</a:t>
            </a:r>
          </a:p>
        </p:txBody>
      </p:sp>
      <p:sp>
        <p:nvSpPr>
          <p:cNvPr id="34" name="Rechteck 33"/>
          <p:cNvSpPr/>
          <p:nvPr/>
        </p:nvSpPr>
        <p:spPr>
          <a:xfrm>
            <a:off x="561360" y="862652"/>
            <a:ext cx="11012984" cy="4925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/>
          <p:cNvSpPr txBox="1"/>
          <p:nvPr/>
        </p:nvSpPr>
        <p:spPr>
          <a:xfrm>
            <a:off x="9096444" y="4830317"/>
            <a:ext cx="2103120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TIME TO INITIATION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61015" y="1159586"/>
            <a:ext cx="2039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DISPENSING EVENTS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061015" y="1971446"/>
            <a:ext cx="2039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PRESCRIBING EVENTS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061015" y="2783306"/>
            <a:ext cx="203911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SPECIAL PERIODS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316924" y="4830317"/>
            <a:ext cx="2182368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PRESCRIPTION EPISODES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098899" y="973082"/>
            <a:ext cx="6316824" cy="3638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Textfeld 22"/>
          <p:cNvSpPr txBox="1"/>
          <p:nvPr/>
        </p:nvSpPr>
        <p:spPr>
          <a:xfrm>
            <a:off x="9096444" y="1145644"/>
            <a:ext cx="2103120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CMA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9096444" y="1514976"/>
            <a:ext cx="21031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Simple CMA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CMA per </a:t>
            </a:r>
            <a:r>
              <a:rPr lang="de-CH" dirty="0" err="1" smtClean="0"/>
              <a:t>episode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CMA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sp>
        <p:nvSpPr>
          <p:cNvPr id="25" name="Textfeld 24"/>
          <p:cNvSpPr txBox="1"/>
          <p:nvPr/>
        </p:nvSpPr>
        <p:spPr>
          <a:xfrm>
            <a:off x="9096444" y="2886786"/>
            <a:ext cx="210312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TREATMENT EPISODES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096444" y="3704598"/>
            <a:ext cx="210312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(INTERACTIVE) PLOTTING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316924" y="1514976"/>
            <a:ext cx="218236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Event </a:t>
            </a:r>
            <a:r>
              <a:rPr lang="de-CH" dirty="0" err="1" smtClean="0"/>
              <a:t>date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class</a:t>
            </a:r>
            <a:r>
              <a:rPr lang="de-CH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(Daily dose)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5316924" y="1145644"/>
            <a:ext cx="2182368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EVENT DURATIONS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19" y="3361636"/>
            <a:ext cx="2609150" cy="725255"/>
          </a:xfrm>
          <a:prstGeom prst="rect">
            <a:avLst/>
          </a:prstGeom>
        </p:spPr>
      </p:pic>
      <p:sp>
        <p:nvSpPr>
          <p:cNvPr id="36" name="Titel 4"/>
          <p:cNvSpPr txBox="1">
            <a:spLocks/>
          </p:cNvSpPr>
          <p:nvPr/>
        </p:nvSpPr>
        <p:spPr>
          <a:xfrm>
            <a:off x="601902" y="5245250"/>
            <a:ext cx="1774371" cy="46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/>
              <a:t>v0.5</a:t>
            </a:r>
            <a:endParaRPr lang="de-CH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6" y="4460165"/>
            <a:ext cx="2609150" cy="725255"/>
          </a:xfrm>
          <a:prstGeom prst="rect">
            <a:avLst/>
          </a:prstGeom>
        </p:spPr>
      </p:pic>
      <p:sp>
        <p:nvSpPr>
          <p:cNvPr id="38" name="Titel 4"/>
          <p:cNvSpPr txBox="1">
            <a:spLocks/>
          </p:cNvSpPr>
          <p:nvPr/>
        </p:nvSpPr>
        <p:spPr>
          <a:xfrm>
            <a:off x="5263585" y="4146721"/>
            <a:ext cx="1774371" cy="465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300" dirty="0" smtClean="0"/>
              <a:t>&lt; v0.3</a:t>
            </a:r>
            <a:endParaRPr lang="de-CH" sz="3300" dirty="0"/>
          </a:p>
        </p:txBody>
      </p:sp>
      <p:sp>
        <p:nvSpPr>
          <p:cNvPr id="19" name="Pfeil nach rechts 18"/>
          <p:cNvSpPr/>
          <p:nvPr/>
        </p:nvSpPr>
        <p:spPr>
          <a:xfrm>
            <a:off x="7753457" y="1502619"/>
            <a:ext cx="1007707" cy="1061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Pfeil nach rechts 26"/>
          <p:cNvSpPr/>
          <p:nvPr/>
        </p:nvSpPr>
        <p:spPr>
          <a:xfrm>
            <a:off x="3637724" y="1404033"/>
            <a:ext cx="1007707" cy="1061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 1"/>
          <p:cNvSpPr/>
          <p:nvPr/>
        </p:nvSpPr>
        <p:spPr>
          <a:xfrm>
            <a:off x="499233" y="6005974"/>
            <a:ext cx="10903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Dima, A, S Allemann, und D Dediu. „</a:t>
            </a:r>
            <a:r>
              <a:rPr lang="en-US" sz="1000" dirty="0" err="1"/>
              <a:t>AdhereR</a:t>
            </a:r>
            <a:r>
              <a:rPr lang="en-US" sz="1000" dirty="0"/>
              <a:t>: An Open Science Approach to Estimating Adherence to Medications Using Electronic Healthcare Databases.“ </a:t>
            </a:r>
            <a:r>
              <a:rPr lang="en-US" sz="1000" i="1" dirty="0"/>
              <a:t>Studies in health technology and informatics</a:t>
            </a:r>
            <a:r>
              <a:rPr lang="en-US" sz="1000" dirty="0"/>
              <a:t> 264 (2019): 1451–52.</a:t>
            </a:r>
            <a:endParaRPr lang="en-US" sz="1000" dirty="0">
              <a:effectLst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32</a:t>
            </a:fld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3CFC-AC43-4815-B7B5-EB038ABF7918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164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7" grpId="0" animBg="1"/>
      <p:bldP spid="14" grpId="0" animBg="1"/>
      <p:bldP spid="20" grpId="0" animBg="1"/>
      <p:bldP spid="21" grpId="0" animBg="1"/>
      <p:bldP spid="29" grpId="0" animBg="1"/>
      <p:bldP spid="36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C107BE83-F6D5-427F-98F7-F06D2945A0E5}" type="datetime1">
              <a:rPr lang="en-US" smtClean="0"/>
              <a:t>11/8/2019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862997" cy="1143000"/>
          </a:xfrm>
        </p:spPr>
        <p:txBody>
          <a:bodyPr/>
          <a:lstStyle/>
          <a:p>
            <a:r>
              <a:rPr lang="fr-FR" dirty="0" err="1"/>
              <a:t>P</a:t>
            </a:r>
            <a:r>
              <a:rPr lang="fr-FR" dirty="0" err="1" smtClean="0"/>
              <a:t>ersistence</a:t>
            </a:r>
            <a:r>
              <a:rPr lang="fr-FR" dirty="0" smtClean="0"/>
              <a:t> </a:t>
            </a:r>
            <a:r>
              <a:rPr lang="fr-FR" sz="2667" dirty="0">
                <a:solidFill>
                  <a:srgbClr val="1E64B4"/>
                </a:solidFill>
              </a:rPr>
              <a:t>[</a:t>
            </a:r>
            <a:r>
              <a:rPr lang="fr-FR" sz="2667" dirty="0" err="1">
                <a:solidFill>
                  <a:srgbClr val="1E64B4"/>
                </a:solidFill>
              </a:rPr>
              <a:t>compute.treatment.episodes</a:t>
            </a:r>
            <a:r>
              <a:rPr lang="fr-FR" sz="2667" dirty="0">
                <a:solidFill>
                  <a:srgbClr val="1E64B4"/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7078" y="1316765"/>
            <a:ext cx="8287380" cy="357937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212820" lvl="1" indent="-1185304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compute.treatment.episodes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ExamplePats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ID.colname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="PATIENT_ID",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event.date.colname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="DATE",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event.duration.colname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="DURATION",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event.daily.dose.colname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="PERDAY",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medication.class.colname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="CATEGORY",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followup.window.start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0,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followup.window.start.unit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"days",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followup.window.duration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365 * 2,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followup.window.duration.unit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="days",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date.format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"%m/%d/%Y",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carryover.within.obs.window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carry.only.for.same.medication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consider.dosage.change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medication.change.means.new.treatment.episode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maximum.permissible.gap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180,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maximum.permissible.gap.unit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"days"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 </a:t>
            </a:r>
            <a:endParaRPr lang="fr-FR" sz="1333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37055" y="5081966"/>
          <a:ext cx="5717892" cy="1631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6841"/>
                <a:gridCol w="745413"/>
                <a:gridCol w="1194587"/>
                <a:gridCol w="1058688"/>
                <a:gridCol w="845495"/>
                <a:gridCol w="1056868"/>
              </a:tblGrid>
              <a:tr h="5020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PATIENT_ID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episode.ID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episode.start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end.episode.gap.days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episode.duration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episode.end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2035-12-13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374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2036-12-21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2036-12-21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234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2037-08-12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2037-10-11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 dirty="0">
                          <a:effectLst/>
                        </a:rPr>
                        <a:t>2037-12-12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</a:tbl>
          </a:graphicData>
        </a:graphic>
      </p:graphicFrame>
      <p:sp>
        <p:nvSpPr>
          <p:cNvPr id="8" name="Right Brace 7"/>
          <p:cNvSpPr/>
          <p:nvPr/>
        </p:nvSpPr>
        <p:spPr>
          <a:xfrm>
            <a:off x="6257559" y="1412777"/>
            <a:ext cx="246923" cy="1097948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Right Brace 10"/>
          <p:cNvSpPr/>
          <p:nvPr/>
        </p:nvSpPr>
        <p:spPr>
          <a:xfrm>
            <a:off x="6342897" y="2576367"/>
            <a:ext cx="161584" cy="948644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6673940" y="1730918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1E64B4"/>
                </a:solidFill>
              </a:rPr>
              <a:t>labels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9723" y="280446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rgbClr val="1E64B4"/>
                </a:solidFill>
              </a:rPr>
              <a:t>timeline</a:t>
            </a:r>
            <a:endParaRPr lang="fr-FR" sz="2400" dirty="0">
              <a:solidFill>
                <a:srgbClr val="1E64B4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857097" y="3679872"/>
            <a:ext cx="246923" cy="1248139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TextBox 13"/>
          <p:cNvSpPr txBox="1"/>
          <p:nvPr/>
        </p:nvSpPr>
        <p:spPr>
          <a:xfrm>
            <a:off x="8177488" y="4057721"/>
            <a:ext cx="1985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1E64B4"/>
                </a:solidFill>
              </a:rPr>
              <a:t>TE </a:t>
            </a:r>
            <a:r>
              <a:rPr lang="fr-FR" sz="2400" dirty="0" err="1">
                <a:solidFill>
                  <a:srgbClr val="1E64B4"/>
                </a:solidFill>
              </a:rPr>
              <a:t>parameters</a:t>
            </a:r>
            <a:endParaRPr lang="fr-FR" sz="2400" dirty="0">
              <a:solidFill>
                <a:srgbClr val="1E6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28800"/>
            <a:ext cx="10862997" cy="4525963"/>
          </a:xfrm>
        </p:spPr>
        <p:txBody>
          <a:bodyPr/>
          <a:lstStyle/>
          <a:p>
            <a:r>
              <a:rPr lang="fr-FR" dirty="0" smtClean="0"/>
              <a:t>CMA1 to 8 as per Vollmer et al. (2012) + new variant</a:t>
            </a:r>
          </a:p>
          <a:p>
            <a:r>
              <a:rPr lang="fr-FR" dirty="0" err="1"/>
              <a:t>p</a:t>
            </a:r>
            <a:r>
              <a:rPr lang="fr-FR" dirty="0" err="1" smtClean="0"/>
              <a:t>arameters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Include</a:t>
            </a:r>
            <a:r>
              <a:rPr lang="fr-FR" dirty="0" smtClean="0"/>
              <a:t> time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first </a:t>
            </a:r>
            <a:r>
              <a:rPr lang="fr-FR" dirty="0" err="1"/>
              <a:t>event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the last </a:t>
            </a:r>
            <a:r>
              <a:rPr lang="fr-FR" dirty="0" err="1" smtClean="0"/>
              <a:t>event</a:t>
            </a:r>
            <a:endParaRPr lang="fr-FR" dirty="0"/>
          </a:p>
          <a:p>
            <a:pPr lvl="1"/>
            <a:r>
              <a:rPr lang="fr-FR" dirty="0" err="1" smtClean="0"/>
              <a:t>Capping</a:t>
            </a:r>
            <a:r>
              <a:rPr lang="fr-FR" dirty="0" smtClean="0"/>
              <a:t> CMA </a:t>
            </a:r>
            <a:r>
              <a:rPr lang="fr-FR" dirty="0"/>
              <a:t>values </a:t>
            </a:r>
            <a:r>
              <a:rPr lang="fr-FR" dirty="0" smtClean="0"/>
              <a:t>at </a:t>
            </a:r>
            <a:r>
              <a:rPr lang="fr-FR" dirty="0"/>
              <a:t>100</a:t>
            </a:r>
            <a:r>
              <a:rPr lang="fr-FR" dirty="0" smtClean="0"/>
              <a:t>%</a:t>
            </a:r>
          </a:p>
          <a:p>
            <a:pPr lvl="1"/>
            <a:r>
              <a:rPr lang="fr-FR" dirty="0" smtClean="0"/>
              <a:t>Carry over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 smtClean="0"/>
              <a:t>oversupply</a:t>
            </a:r>
            <a:endParaRPr lang="fr-FR" dirty="0" smtClean="0"/>
          </a:p>
          <a:p>
            <a:pPr lvl="1"/>
            <a:r>
              <a:rPr lang="fr-FR" dirty="0"/>
              <a:t>Carry over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 first </a:t>
            </a:r>
            <a:r>
              <a:rPr lang="fr-FR" dirty="0" err="1" smtClean="0"/>
              <a:t>event</a:t>
            </a:r>
            <a:endParaRPr lang="fr-FR" dirty="0"/>
          </a:p>
          <a:p>
            <a:pPr lvl="2"/>
            <a:r>
              <a:rPr lang="fr-FR" dirty="0" err="1" smtClean="0"/>
              <a:t>Only</a:t>
            </a:r>
            <a:r>
              <a:rPr lang="fr-FR" dirty="0" smtClean="0"/>
              <a:t> for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 smtClean="0"/>
              <a:t>category</a:t>
            </a:r>
            <a:r>
              <a:rPr lang="fr-FR" dirty="0" smtClean="0"/>
              <a:t> / not</a:t>
            </a:r>
          </a:p>
          <a:p>
            <a:pPr lvl="2"/>
            <a:r>
              <a:rPr lang="fr-FR" dirty="0" err="1" smtClean="0"/>
              <a:t>Adjust</a:t>
            </a:r>
            <a:r>
              <a:rPr lang="fr-FR" dirty="0" smtClean="0"/>
              <a:t> for changes in </a:t>
            </a:r>
            <a:r>
              <a:rPr lang="fr-FR" dirty="0" err="1" smtClean="0"/>
              <a:t>daily</a:t>
            </a:r>
            <a:r>
              <a:rPr lang="fr-FR" dirty="0" smtClean="0"/>
              <a:t> dosage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79AA3D64-92BD-4EC3-8995-5A414510EDE3}" type="datetime1">
              <a:rPr lang="en-US" smtClean="0"/>
              <a:t>11/8/2019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094912" cy="1143000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sz="2667" dirty="0">
                <a:solidFill>
                  <a:srgbClr val="1E64B4"/>
                </a:solidFill>
              </a:rPr>
              <a:t>[CMA</a:t>
            </a:r>
            <a:r>
              <a:rPr lang="is-IS" sz="2667" dirty="0">
                <a:solidFill>
                  <a:srgbClr val="1E64B4"/>
                </a:solidFill>
              </a:rPr>
              <a:t>1 to CMA9</a:t>
            </a:r>
            <a:r>
              <a:rPr lang="fr-FR" sz="2667" dirty="0">
                <a:solidFill>
                  <a:srgbClr val="1E64B4"/>
                </a:solidFill>
              </a:rPr>
              <a:t>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6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EC7AE48C-3839-4F24-AEC1-DD6117C93F3F}" type="datetime1">
              <a:rPr lang="en-US" smtClean="0"/>
              <a:t>11/8/2019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094912" cy="1143000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38" y="1700808"/>
            <a:ext cx="12240683" cy="3934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2120" y="5627966"/>
            <a:ext cx="764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200" dirty="0">
                <a:solidFill>
                  <a:srgbClr val="1E64B4"/>
                </a:solidFill>
              </a:rPr>
              <a:t>CMA9</a:t>
            </a:r>
            <a:r>
              <a:rPr lang="fr-FR" sz="1200" dirty="0">
                <a:solidFill>
                  <a:srgbClr val="1E64B4"/>
                </a:solidFill>
              </a:rPr>
              <a:t>(</a:t>
            </a:r>
            <a:r>
              <a:rPr lang="is-IS" sz="1200" dirty="0">
                <a:solidFill>
                  <a:srgbClr val="1E64B4"/>
                </a:solidFill>
              </a:rPr>
              <a:t>…)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4751853" y="5627966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CMA_per_episode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(CMA="CMA9",</a:t>
            </a:r>
            <a:r>
              <a:rPr lang="is-IS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…)</a:t>
            </a:r>
            <a:endParaRPr lang="fr-FR" sz="1200" dirty="0">
              <a:solidFill>
                <a:srgbClr val="1E64B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2346" y="5627966"/>
            <a:ext cx="39966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CMA_sliding_window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CMA.to.apply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="CMA9",</a:t>
            </a:r>
            <a:r>
              <a:rPr lang="is-IS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…)</a:t>
            </a:r>
            <a:endParaRPr lang="fr-FR" sz="1200" dirty="0">
              <a:solidFill>
                <a:srgbClr val="1E64B4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360" y="1628800"/>
            <a:ext cx="4512501" cy="4525963"/>
          </a:xfrm>
        </p:spPr>
        <p:txBody>
          <a:bodyPr/>
          <a:lstStyle/>
          <a:p>
            <a:pPr marL="0" indent="0">
              <a:buNone/>
            </a:pPr>
            <a:r>
              <a:rPr lang="fr-FR" sz="2667" dirty="0" err="1"/>
              <a:t>Medication</a:t>
            </a:r>
            <a:r>
              <a:rPr lang="fr-FR" sz="2667" dirty="0"/>
              <a:t> </a:t>
            </a:r>
            <a:r>
              <a:rPr lang="fr-FR" sz="2667" dirty="0" err="1"/>
              <a:t>history</a:t>
            </a:r>
            <a:r>
              <a:rPr lang="fr-FR" sz="2667" dirty="0"/>
              <a:t> per patient</a:t>
            </a:r>
          </a:p>
          <a:p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validation of </a:t>
            </a:r>
            <a:r>
              <a:rPr lang="fr-FR" sz="2667" dirty="0" err="1"/>
              <a:t>algorithms</a:t>
            </a:r>
            <a:endParaRPr lang="fr-FR" sz="2667" dirty="0"/>
          </a:p>
          <a:p>
            <a:pPr>
              <a:buFont typeface="Wingdings" charset="2"/>
              <a:buChar char="à"/>
            </a:pPr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identification of </a:t>
            </a:r>
            <a:r>
              <a:rPr lang="fr-FR" sz="2667" dirty="0" err="1"/>
              <a:t>unusual</a:t>
            </a:r>
            <a:r>
              <a:rPr lang="fr-FR" sz="2667" dirty="0"/>
              <a:t> patterns</a:t>
            </a:r>
          </a:p>
          <a:p>
            <a:pPr>
              <a:buFont typeface="Wingdings" charset="2"/>
              <a:buChar char="à"/>
            </a:pPr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</a:t>
            </a:r>
            <a:r>
              <a:rPr lang="fr-FR" sz="2667" dirty="0" err="1"/>
              <a:t>hypothesis</a:t>
            </a:r>
            <a:r>
              <a:rPr lang="fr-FR" sz="2667" dirty="0"/>
              <a:t> </a:t>
            </a:r>
            <a:r>
              <a:rPr lang="fr-FR" sz="2667" dirty="0" err="1"/>
              <a:t>generation</a:t>
            </a:r>
            <a:endParaRPr lang="fr-FR" sz="2667" dirty="0"/>
          </a:p>
          <a:p>
            <a:endParaRPr lang="fr-FR" sz="26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37F76760-CBE4-45C2-8787-C0BEA0A521E3}" type="datetime1">
              <a:rPr lang="en-US" smtClean="0"/>
              <a:t>11/8/2019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70" y="1"/>
            <a:ext cx="6992613" cy="68541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5294379" cy="1143000"/>
          </a:xfrm>
        </p:spPr>
        <p:txBody>
          <a:bodyPr/>
          <a:lstStyle/>
          <a:p>
            <a:r>
              <a:rPr lang="fr-FR" smtClean="0"/>
              <a:t>Visualisation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0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smtClean="0"/>
              <a:t>Electronic </a:t>
            </a:r>
            <a:r>
              <a:rPr lang="de-CH" dirty="0" err="1" smtClean="0"/>
              <a:t>Healthcare</a:t>
            </a:r>
            <a:r>
              <a:rPr lang="de-CH" dirty="0" smtClean="0"/>
              <a:t> Data </a:t>
            </a:r>
            <a:r>
              <a:rPr lang="de-CH" dirty="0" err="1" smtClean="0"/>
              <a:t>preparation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623888" cy="360362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5184775" cy="365125"/>
          </a:xfrm>
        </p:spPr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11/8/2019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3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EHD </a:t>
            </a:r>
            <a:r>
              <a:rPr lang="de-CH" dirty="0" err="1" smtClean="0"/>
              <a:t>preparation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AdhereR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 smtClean="0"/>
              <a:t>Acquire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endParaRPr lang="de-CH" dirty="0" smtClean="0"/>
          </a:p>
          <a:p>
            <a:pPr marL="514350" indent="-514350">
              <a:buFont typeface="+mj-lt"/>
              <a:buAutoNum type="arabicPeriod"/>
            </a:pPr>
            <a:r>
              <a:rPr lang="de-CH" dirty="0" err="1" smtClean="0"/>
              <a:t>Manipulate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(</a:t>
            </a:r>
            <a:r>
              <a:rPr lang="de-CH" dirty="0" err="1" smtClean="0"/>
              <a:t>tidy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Combine multiple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/>
              <a:t>medication events applicable to the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/>
              <a:t>medication event durations (if necessary)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plausible values and correcting any deviations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</a:t>
            </a:r>
            <a:r>
              <a:rPr lang="en-US" dirty="0"/>
              <a:t>missing </a:t>
            </a:r>
            <a:r>
              <a:rPr lang="en-US" dirty="0" smtClean="0"/>
              <a:t>data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782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1: </a:t>
            </a:r>
            <a:r>
              <a:rPr lang="de-CH" dirty="0" err="1" smtClean="0"/>
              <a:t>Acquire</a:t>
            </a:r>
            <a:r>
              <a:rPr lang="de-CH" dirty="0" smtClean="0"/>
              <a:t> Data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8" name="Picture 2" descr="Image result for database">
            <a:extLst>
              <a:ext uri="{FF2B5EF4-FFF2-40B4-BE49-F238E27FC236}">
                <a16:creationId xmlns="" xmlns:a16="http://schemas.microsoft.com/office/drawing/2014/main" id="{61A1AE27-1DB0-D149-8746-87CF60A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49" y="2188395"/>
            <a:ext cx="2742487" cy="27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rst responder - doctor by Juhele">
            <a:extLst>
              <a:ext uri="{FF2B5EF4-FFF2-40B4-BE49-F238E27FC236}">
                <a16:creationId xmlns="" xmlns:a16="http://schemas.microsoft.com/office/drawing/2014/main" id="{804E89AA-80A4-DB4C-996B-55477D14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40" y="1791394"/>
            <a:ext cx="890599" cy="10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othecary / pharmacist by Juhele">
            <a:extLst>
              <a:ext uri="{FF2B5EF4-FFF2-40B4-BE49-F238E27FC236}">
                <a16:creationId xmlns="" xmlns:a16="http://schemas.microsoft.com/office/drawing/2014/main" id="{D6DAFA9A-D833-8540-9540-1FC7BA29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17" y="3061894"/>
            <a:ext cx="1052844" cy="122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Surgeon by Juhele">
            <a:extLst>
              <a:ext uri="{FF2B5EF4-FFF2-40B4-BE49-F238E27FC236}">
                <a16:creationId xmlns="" xmlns:a16="http://schemas.microsoft.com/office/drawing/2014/main" id="{464C11BA-AADF-8847-8BB8-A7D1287A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99" y="4526477"/>
            <a:ext cx="951840" cy="113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3">
            <a:extLst>
              <a:ext uri="{FF2B5EF4-FFF2-40B4-BE49-F238E27FC236}">
                <a16:creationId xmlns="" xmlns:a16="http://schemas.microsoft.com/office/drawing/2014/main" id="{0BF80D5B-B8B1-5345-9943-7A1F717193C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871339" y="2320201"/>
            <a:ext cx="766138" cy="31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5">
            <a:extLst>
              <a:ext uri="{FF2B5EF4-FFF2-40B4-BE49-F238E27FC236}">
                <a16:creationId xmlns="" xmlns:a16="http://schemas.microsoft.com/office/drawing/2014/main" id="{22A2DA74-1D51-3846-8932-075214B5198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952461" y="3676462"/>
            <a:ext cx="68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8">
            <a:extLst>
              <a:ext uri="{FF2B5EF4-FFF2-40B4-BE49-F238E27FC236}">
                <a16:creationId xmlns="" xmlns:a16="http://schemas.microsoft.com/office/drawing/2014/main" id="{258AEB77-503C-884A-9320-03DCF987FA6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871339" y="4462338"/>
            <a:ext cx="766138" cy="62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2" descr="Patient by egore911">
            <a:extLst>
              <a:ext uri="{FF2B5EF4-FFF2-40B4-BE49-F238E27FC236}">
                <a16:creationId xmlns="" xmlns:a16="http://schemas.microsoft.com/office/drawing/2014/main" id="{947F1960-4545-D544-BBA3-D7360FA3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20" y="1743817"/>
            <a:ext cx="1109330" cy="11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>
            <a:extLst>
              <a:ext uri="{FF2B5EF4-FFF2-40B4-BE49-F238E27FC236}">
                <a16:creationId xmlns="" xmlns:a16="http://schemas.microsoft.com/office/drawing/2014/main" id="{B54463DA-2C5B-FE4E-95AE-D0C1FCB4DB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1" t="27579" r="21507" b="14976"/>
          <a:stretch/>
        </p:blipFill>
        <p:spPr>
          <a:xfrm>
            <a:off x="7543813" y="2912611"/>
            <a:ext cx="3847613" cy="241883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392A16CC-0E21-A84E-9240-104401528002}"/>
              </a:ext>
            </a:extLst>
          </p:cNvPr>
          <p:cNvCxnSpPr>
            <a:cxnSpLocks/>
          </p:cNvCxnSpPr>
          <p:nvPr/>
        </p:nvCxnSpPr>
        <p:spPr>
          <a:xfrm>
            <a:off x="6756690" y="2949511"/>
            <a:ext cx="68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98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Use</a:t>
            </a:r>
            <a:r>
              <a:rPr lang="de-CH" dirty="0" smtClean="0"/>
              <a:t> of EHD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</a:t>
            </a:r>
            <a:r>
              <a:rPr lang="en-US" dirty="0"/>
              <a:t>prevalence of (non-)adherence</a:t>
            </a:r>
          </a:p>
          <a:p>
            <a:r>
              <a:rPr lang="en-US" dirty="0" smtClean="0"/>
              <a:t>Identify </a:t>
            </a:r>
            <a:r>
              <a:rPr lang="en-US" dirty="0"/>
              <a:t>predictors of (non-)adherence</a:t>
            </a:r>
          </a:p>
          <a:p>
            <a:r>
              <a:rPr lang="en-US" dirty="0" smtClean="0"/>
              <a:t>Model </a:t>
            </a:r>
            <a:r>
              <a:rPr lang="en-US" dirty="0"/>
              <a:t>impact of adherence on clinical outcomes</a:t>
            </a:r>
          </a:p>
          <a:p>
            <a:r>
              <a:rPr lang="en-US" dirty="0" smtClean="0"/>
              <a:t>Identify </a:t>
            </a:r>
            <a:r>
              <a:rPr lang="en-US" dirty="0"/>
              <a:t>individuals with suboptimal adherence for targeted interventions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971-602E-485F-8D6E-FA3C9540CD58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69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mariadb logo">
            <a:extLst>
              <a:ext uri="{FF2B5EF4-FFF2-40B4-BE49-F238E27FC236}">
                <a16:creationId xmlns="" xmlns:a16="http://schemas.microsoft.com/office/drawing/2014/main" id="{E52F795E-6314-7E40-8497-EF24F561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662" y="2983742"/>
            <a:ext cx="750933" cy="5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6C7CB-AC46-A645-9508-D9BBAAC9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ea typeface="DejaVu Sans Mono Book" panose="020B0609030804020204" pitchFamily="49" charset="0"/>
              </a:rPr>
              <a:t>AdhereR</a:t>
            </a:r>
            <a:r>
              <a:rPr lang="en-GB" dirty="0">
                <a:ea typeface="DejaVu Sans Condensed" panose="020B0606030804020204" pitchFamily="34" charset="0"/>
              </a:rPr>
              <a:t> &amp; databases: an overview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EFBA060-D559-D644-BA1B-E8B333545FC8}"/>
              </a:ext>
            </a:extLst>
          </p:cNvPr>
          <p:cNvGrpSpPr/>
          <p:nvPr/>
        </p:nvGrpSpPr>
        <p:grpSpPr>
          <a:xfrm>
            <a:off x="809121" y="3189377"/>
            <a:ext cx="1777317" cy="628178"/>
            <a:chOff x="945266" y="2664368"/>
            <a:chExt cx="1777317" cy="628178"/>
          </a:xfrm>
        </p:grpSpPr>
        <p:pic>
          <p:nvPicPr>
            <p:cNvPr id="1026" name="Picture 2" descr="Image result for R logo">
              <a:extLst>
                <a:ext uri="{FF2B5EF4-FFF2-40B4-BE49-F238E27FC236}">
                  <a16:creationId xmlns="" xmlns:a16="http://schemas.microsoft.com/office/drawing/2014/main" id="{BD044586-2EDC-B846-8C44-07A19DC30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892" y="2664368"/>
              <a:ext cx="640691" cy="49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D004AC8F-0D61-0443-9460-ED6E05698AB7}"/>
                </a:ext>
              </a:extLst>
            </p:cNvPr>
            <p:cNvSpPr txBox="1"/>
            <p:nvPr/>
          </p:nvSpPr>
          <p:spPr>
            <a:xfrm>
              <a:off x="945266" y="2769326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66B3"/>
                  </a:solidFill>
                  <a:latin typeface="DejaVu Sans Mono Book" panose="020B0609030804020204" pitchFamily="49" charset="0"/>
                  <a:ea typeface="DejaVu Sans Mono Book" panose="020B0609030804020204" pitchFamily="49" charset="0"/>
                  <a:cs typeface="DejaVu Sans Mono Book" panose="020B0609030804020204" pitchFamily="49" charset="0"/>
                </a:rPr>
                <a:t>Adhere</a:t>
              </a:r>
            </a:p>
          </p:txBody>
        </p:sp>
      </p:grpSp>
      <p:pic>
        <p:nvPicPr>
          <p:cNvPr id="1030" name="Picture 6" descr="Image result for database logo">
            <a:extLst>
              <a:ext uri="{FF2B5EF4-FFF2-40B4-BE49-F238E27FC236}">
                <a16:creationId xmlns="" xmlns:a16="http://schemas.microsoft.com/office/drawing/2014/main" id="{5EA8E037-E12C-B749-97FC-4ED9E527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88" y="2063780"/>
            <a:ext cx="782864" cy="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database logo">
            <a:extLst>
              <a:ext uri="{FF2B5EF4-FFF2-40B4-BE49-F238E27FC236}">
                <a16:creationId xmlns="" xmlns:a16="http://schemas.microsoft.com/office/drawing/2014/main" id="{197D36E0-938A-7B49-9470-18B8354D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910" y="2058501"/>
            <a:ext cx="782864" cy="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ysql logo">
            <a:extLst>
              <a:ext uri="{FF2B5EF4-FFF2-40B4-BE49-F238E27FC236}">
                <a16:creationId xmlns="" xmlns:a16="http://schemas.microsoft.com/office/drawing/2014/main" id="{32A5C97F-CCDF-1044-9DC1-45B7EB0D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364" y="2917690"/>
            <a:ext cx="619034" cy="3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356F1E8-DE9E-134D-AEAA-4F878E2AA597}"/>
              </a:ext>
            </a:extLst>
          </p:cNvPr>
          <p:cNvSpPr txBox="1"/>
          <p:nvPr/>
        </p:nvSpPr>
        <p:spPr>
          <a:xfrm>
            <a:off x="7989541" y="1423105"/>
            <a:ext cx="331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Relational Database Management</a:t>
            </a:r>
          </a:p>
          <a:p>
            <a:pPr algn="ctr"/>
            <a:r>
              <a:rPr lang="en-GB" sz="1600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Systems (RDBMS)</a:t>
            </a:r>
          </a:p>
        </p:txBody>
      </p:sp>
      <p:pic>
        <p:nvPicPr>
          <p:cNvPr id="1040" name="Picture 16" descr="Image result for sqlite">
            <a:extLst>
              <a:ext uri="{FF2B5EF4-FFF2-40B4-BE49-F238E27FC236}">
                <a16:creationId xmlns="" xmlns:a16="http://schemas.microsoft.com/office/drawing/2014/main" id="{982AF105-76B0-D240-A61F-179D1FD9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38" y="2941861"/>
            <a:ext cx="845457" cy="40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oracle database server logo">
            <a:extLst>
              <a:ext uri="{FF2B5EF4-FFF2-40B4-BE49-F238E27FC236}">
                <a16:creationId xmlns="" xmlns:a16="http://schemas.microsoft.com/office/drawing/2014/main" id="{D36DE247-D691-0940-B129-D0786C00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74" y="2449933"/>
            <a:ext cx="1131026" cy="61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microsoft sql server logo">
            <a:extLst>
              <a:ext uri="{FF2B5EF4-FFF2-40B4-BE49-F238E27FC236}">
                <a16:creationId xmlns="" xmlns:a16="http://schemas.microsoft.com/office/drawing/2014/main" id="{B20E2E95-EBCC-0240-8E8E-892743B1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122" y="2109513"/>
            <a:ext cx="1096678" cy="2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lated image">
            <a:extLst>
              <a:ext uri="{FF2B5EF4-FFF2-40B4-BE49-F238E27FC236}">
                <a16:creationId xmlns="" xmlns:a16="http://schemas.microsoft.com/office/drawing/2014/main" id="{1D8C674D-F620-2544-BCF4-AA663A83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77" y="2220800"/>
            <a:ext cx="799011" cy="62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D2AAD120-3E1F-8E4B-B649-FFEC1CC28CB2}"/>
              </a:ext>
            </a:extLst>
          </p:cNvPr>
          <p:cNvCxnSpPr>
            <a:cxnSpLocks/>
          </p:cNvCxnSpPr>
          <p:nvPr/>
        </p:nvCxnSpPr>
        <p:spPr>
          <a:xfrm flipV="1">
            <a:off x="2730016" y="2258686"/>
            <a:ext cx="4889259" cy="1122163"/>
          </a:xfrm>
          <a:prstGeom prst="straightConnector1">
            <a:avLst/>
          </a:prstGeom>
          <a:ln w="25400"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891BE63-2581-DD4D-B3EA-FE8966E99374}"/>
              </a:ext>
            </a:extLst>
          </p:cNvPr>
          <p:cNvSpPr txBox="1"/>
          <p:nvPr/>
        </p:nvSpPr>
        <p:spPr>
          <a:xfrm rot="20813296">
            <a:off x="3254459" y="2460628"/>
            <a:ext cx="375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SQL</a:t>
            </a:r>
            <a:r>
              <a:rPr lang="en-GB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(Structured Query Language)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4CFF49C-4C54-2944-B2C8-E53E247F9D0F}"/>
              </a:ext>
            </a:extLst>
          </p:cNvPr>
          <p:cNvSpPr txBox="1"/>
          <p:nvPr/>
        </p:nvSpPr>
        <p:spPr>
          <a:xfrm rot="20813296">
            <a:off x="2826162" y="2825237"/>
            <a:ext cx="495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Either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explicit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SQL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queries or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implicitly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through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dbplyr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</a:p>
        </p:txBody>
      </p:sp>
      <p:pic>
        <p:nvPicPr>
          <p:cNvPr id="1050" name="Picture 26" descr="Fichier:Hadoop logo new.svg">
            <a:extLst>
              <a:ext uri="{FF2B5EF4-FFF2-40B4-BE49-F238E27FC236}">
                <a16:creationId xmlns="" xmlns:a16="http://schemas.microsoft.com/office/drawing/2014/main" id="{FBD04F5B-933D-B54D-8BC9-7719F1B5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51" y="5022290"/>
            <a:ext cx="3482848" cy="10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6D9B10A6-5A7A-2D41-9626-B769C2B1E917}"/>
              </a:ext>
            </a:extLst>
          </p:cNvPr>
          <p:cNvCxnSpPr>
            <a:cxnSpLocks/>
          </p:cNvCxnSpPr>
          <p:nvPr/>
        </p:nvCxnSpPr>
        <p:spPr>
          <a:xfrm>
            <a:off x="2732315" y="3599927"/>
            <a:ext cx="4884510" cy="194479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B16C0B1-408F-BF42-825D-D97A0CA1B424}"/>
              </a:ext>
            </a:extLst>
          </p:cNvPr>
          <p:cNvSpPr txBox="1"/>
          <p:nvPr/>
        </p:nvSpPr>
        <p:spPr>
          <a:xfrm rot="1304404">
            <a:off x="4224614" y="425186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HDFS + MapReduce</a:t>
            </a:r>
            <a:endParaRPr lang="en-GB" dirty="0">
              <a:solidFill>
                <a:schemeClr val="accent2">
                  <a:lumMod val="75000"/>
                </a:schemeClr>
              </a:solidFill>
              <a:effectLst>
                <a:outerShdw blurRad="50800" dist="63500" dir="5400000" algn="t" rotWithShape="0">
                  <a:prstClr val="black">
                    <a:alpha val="40000"/>
                  </a:prstClr>
                </a:outerShdw>
              </a:effectLst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4FC8B70-7301-1345-B195-E2BFC1831426}"/>
              </a:ext>
            </a:extLst>
          </p:cNvPr>
          <p:cNvSpPr txBox="1"/>
          <p:nvPr/>
        </p:nvSpPr>
        <p:spPr>
          <a:xfrm rot="1304404">
            <a:off x="3435817" y="4754384"/>
            <a:ext cx="4132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Access to data and processing through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RHadoop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63500" dir="5400000" algn="t" rotWithShape="0">
                  <a:prstClr val="black">
                    <a:alpha val="40000"/>
                  </a:prstClr>
                </a:outerShdw>
              </a:effectLst>
              <a:latin typeface="DejaVu Sans Mono Book" panose="020B0609030804020204" pitchFamily="49" charset="0"/>
              <a:ea typeface="DejaVu Sans Mono Book" panose="020B0609030804020204" pitchFamily="49" charset="0"/>
              <a:cs typeface="DejaVu Sans Mono Book" panose="020B0609030804020204" pitchFamily="49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40</a:t>
            </a:fld>
            <a:endParaRPr lang="de-CH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0C1D-12EC-43E5-87BE-335B1377A4D4}" type="datetime1">
              <a:rPr lang="en-US" smtClean="0"/>
              <a:t>11/8/2019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6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2: </a:t>
            </a:r>
            <a:r>
              <a:rPr lang="de-CH" dirty="0" err="1" smtClean="0"/>
              <a:t>Tidy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28612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41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838200" y="5874694"/>
            <a:ext cx="369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</a:t>
            </a:r>
            <a:r>
              <a:rPr lang="de-CH" dirty="0" smtClean="0"/>
              <a:t>r4ds.had.co.nz/tidy-data.html</a:t>
            </a:r>
          </a:p>
        </p:txBody>
      </p:sp>
    </p:spTree>
    <p:extLst>
      <p:ext uri="{BB962C8B-B14F-4D97-AF65-F5344CB8AC3E}">
        <p14:creationId xmlns:p14="http://schemas.microsoft.com/office/powerpoint/2010/main" val="25703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AdhereR</a:t>
            </a:r>
            <a:r>
              <a:rPr lang="fr-FR" dirty="0" smtClean="0"/>
              <a:t> Input</a:t>
            </a:r>
            <a:endParaRPr lang="fr-FR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AdhereR</a:t>
            </a:r>
            <a:r>
              <a:rPr lang="fr-FR" dirty="0" smtClean="0"/>
              <a:t>– 15 </a:t>
            </a:r>
            <a:r>
              <a:rPr lang="fr-FR" dirty="0" err="1" smtClean="0"/>
              <a:t>Nov</a:t>
            </a:r>
            <a:r>
              <a:rPr lang="fr-FR" dirty="0" smtClean="0"/>
              <a:t> 17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4134" y="1796819"/>
          <a:ext cx="432047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481"/>
                <a:gridCol w="869012"/>
                <a:gridCol w="672075"/>
                <a:gridCol w="864096"/>
                <a:gridCol w="902815"/>
              </a:tblGrid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PATIENT_ID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DATE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PERDAY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CATEGORY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DURATION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76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12/13/2035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01/18/2036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01/23/2036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04/25/2036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08/08/2036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10/03/2036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11/29/2036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12/21/2036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01/05/2037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07/13/2037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10/11/2037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</a:tbl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1133716"/>
            <a:ext cx="5770052" cy="52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manipulation</a:t>
            </a:r>
            <a:r>
              <a:rPr lang="de-CH" dirty="0" smtClean="0"/>
              <a:t> in R</a:t>
            </a:r>
            <a:endParaRPr lang="de-CH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99" y="1808864"/>
            <a:ext cx="1646063" cy="1905165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11/8/2019</a:t>
            </a:fld>
            <a:endParaRPr lang="fr-FR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98" y="1809029"/>
            <a:ext cx="1638300" cy="1905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38200" y="5987018"/>
            <a:ext cx="9459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https://atrebas.github.io/post/2019-03-03-datatable-dplyr/#data.table-and-dplyr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98" y="1810906"/>
            <a:ext cx="1659454" cy="1915793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445584" y="4118858"/>
            <a:ext cx="3502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DT[i, j, </a:t>
            </a: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...] 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476050" y="3881160"/>
            <a:ext cx="28584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alt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334525" y="460451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CH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CH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eschweifte Klammer rechts 16"/>
          <p:cNvSpPr/>
          <p:nvPr/>
        </p:nvSpPr>
        <p:spPr>
          <a:xfrm>
            <a:off x="8947791" y="3893830"/>
            <a:ext cx="386734" cy="18780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90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Convert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66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Multiple variables in a </a:t>
            </a:r>
            <a:r>
              <a:rPr lang="de-CH" dirty="0" err="1" smtClean="0"/>
              <a:t>column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2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Multiple </a:t>
            </a:r>
            <a:r>
              <a:rPr lang="de-CH" dirty="0" err="1" smtClean="0"/>
              <a:t>observations</a:t>
            </a:r>
            <a:r>
              <a:rPr lang="de-CH" dirty="0" smtClean="0"/>
              <a:t> in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row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observation</a:t>
            </a:r>
            <a:r>
              <a:rPr lang="de-CH" dirty="0" smtClean="0"/>
              <a:t> in multiple </a:t>
            </a:r>
            <a:r>
              <a:rPr lang="de-CH" dirty="0" err="1" smtClean="0"/>
              <a:t>rows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6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3: Combine multiple </a:t>
            </a:r>
            <a:r>
              <a:rPr lang="de-CH" dirty="0" err="1" smtClean="0"/>
              <a:t>sources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90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err="1" smtClean="0"/>
              <a:t>Patients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Cystic</a:t>
            </a:r>
            <a:r>
              <a:rPr lang="de-CH" dirty="0" smtClean="0"/>
              <a:t> </a:t>
            </a:r>
            <a:r>
              <a:rPr lang="de-CH" dirty="0" err="1" smtClean="0"/>
              <a:t>Fibrosis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49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9" y="2557544"/>
            <a:ext cx="8757001" cy="2887500"/>
          </a:xfrm>
          <a:prstGeom prst="rect">
            <a:avLst/>
          </a:prstGeom>
        </p:spPr>
      </p:pic>
      <p:sp>
        <p:nvSpPr>
          <p:cNvPr id="8" name="Legende mit Linie 2 7"/>
          <p:cNvSpPr/>
          <p:nvPr/>
        </p:nvSpPr>
        <p:spPr>
          <a:xfrm>
            <a:off x="9634512" y="5202856"/>
            <a:ext cx="1723698" cy="893378"/>
          </a:xfrm>
          <a:prstGeom prst="borderCallout2">
            <a:avLst>
              <a:gd name="adj1" fmla="val 18750"/>
              <a:gd name="adj2" fmla="val -8333"/>
              <a:gd name="adj3" fmla="val 16937"/>
              <a:gd name="adj4" fmla="val -76178"/>
              <a:gd name="adj5" fmla="val -93022"/>
              <a:gd name="adj6" fmla="val -145511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52.8%</a:t>
            </a:r>
          </a:p>
          <a:p>
            <a:pPr algn="ctr"/>
            <a:r>
              <a:rPr lang="de-CH" b="1" dirty="0" err="1" smtClean="0"/>
              <a:t>Dosage</a:t>
            </a:r>
            <a:r>
              <a:rPr lang="de-CH" b="1" dirty="0" smtClean="0"/>
              <a:t> </a:t>
            </a:r>
            <a:r>
              <a:rPr lang="de-CH" b="1" dirty="0" err="1" smtClean="0"/>
              <a:t>Changes</a:t>
            </a:r>
            <a:r>
              <a:rPr lang="de-CH" b="1" dirty="0" smtClean="0"/>
              <a:t> </a:t>
            </a:r>
            <a:endParaRPr lang="de-CH" dirty="0"/>
          </a:p>
        </p:txBody>
      </p:sp>
      <p:sp>
        <p:nvSpPr>
          <p:cNvPr id="9" name="Legende mit Linie 2 8"/>
          <p:cNvSpPr/>
          <p:nvPr/>
        </p:nvSpPr>
        <p:spPr>
          <a:xfrm>
            <a:off x="838200" y="1715748"/>
            <a:ext cx="2602998" cy="893378"/>
          </a:xfrm>
          <a:prstGeom prst="borderCallout2">
            <a:avLst>
              <a:gd name="adj1" fmla="val 23456"/>
              <a:gd name="adj2" fmla="val 106911"/>
              <a:gd name="adj3" fmla="val 22818"/>
              <a:gd name="adj4" fmla="val 131246"/>
              <a:gd name="adj5" fmla="val 116390"/>
              <a:gd name="adj6" fmla="val 150178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51.1%</a:t>
            </a:r>
          </a:p>
          <a:p>
            <a:pPr algn="ctr"/>
            <a:r>
              <a:rPr lang="de-CH" b="1" dirty="0" smtClean="0"/>
              <a:t>Treatment </a:t>
            </a:r>
            <a:r>
              <a:rPr lang="de-CH" b="1" dirty="0" err="1" smtClean="0"/>
              <a:t>Interruptions</a:t>
            </a:r>
            <a:endParaRPr lang="de-CH" dirty="0"/>
          </a:p>
        </p:txBody>
      </p:sp>
      <p:sp>
        <p:nvSpPr>
          <p:cNvPr id="11" name="Legende mit Linie 2 10"/>
          <p:cNvSpPr/>
          <p:nvPr/>
        </p:nvSpPr>
        <p:spPr>
          <a:xfrm>
            <a:off x="9120351" y="1524153"/>
            <a:ext cx="1723698" cy="893378"/>
          </a:xfrm>
          <a:prstGeom prst="borderCallout2">
            <a:avLst>
              <a:gd name="adj1" fmla="val 18750"/>
              <a:gd name="adj2" fmla="val -8333"/>
              <a:gd name="adj3" fmla="val 20466"/>
              <a:gd name="adj4" fmla="val -42641"/>
              <a:gd name="adj5" fmla="val 155214"/>
              <a:gd name="adj6" fmla="val -125999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25.4%</a:t>
            </a:r>
          </a:p>
          <a:p>
            <a:pPr algn="ctr"/>
            <a:r>
              <a:rPr lang="de-CH" b="1" dirty="0" err="1" smtClean="0"/>
              <a:t>Hospitalizations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824970" y="582022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000" dirty="0" smtClean="0">
                <a:ea typeface="Cambria" panose="02040503050406030204" pitchFamily="18" charset="0"/>
                <a:cs typeface="Times New Roman" panose="02020603050405020304" pitchFamily="18" charset="0"/>
              </a:rPr>
              <a:t>Allemann S. 11th 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PCNE Working Conference in </a:t>
            </a:r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Egmond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Zee (Netherlands), 6-9 Feb 2019.</a:t>
            </a:r>
            <a:endParaRPr lang="de-CH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9380" y="59989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Rouzé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smtClean="0">
                <a:ea typeface="Cambria" panose="02040503050406030204" pitchFamily="18" charset="0"/>
                <a:cs typeface="Times New Roman" panose="02020603050405020304" pitchFamily="18" charset="0"/>
              </a:rPr>
              <a:t>H. 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Patient Preference and Adherence. 2019;2019(13):1497—1510.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49118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Opportunities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unobtrusive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D1FC-1D3C-4612-83A3-AD29FD7D2F82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5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62" y="1646238"/>
            <a:ext cx="6095238" cy="44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Combine multiple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sources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AdhereR</a:t>
            </a:r>
            <a:r>
              <a:rPr lang="en-US" dirty="0" smtClean="0"/>
              <a:t> functions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automatically </a:t>
            </a:r>
            <a:r>
              <a:rPr lang="en-US" dirty="0"/>
              <a:t>select the last prescribed dose to calculate supply duration,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for prescription changes, hospitalizations, and other </a:t>
            </a:r>
            <a:r>
              <a:rPr lang="en-US" dirty="0" smtClean="0"/>
              <a:t>treatment interruptions </a:t>
            </a:r>
            <a:r>
              <a:rPr lang="en-US" dirty="0"/>
              <a:t>during this </a:t>
            </a:r>
            <a:r>
              <a:rPr lang="en-US" dirty="0" smtClean="0"/>
              <a:t>period,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</a:t>
            </a:r>
            <a:r>
              <a:rPr lang="en-US" dirty="0"/>
              <a:t>the supply duration based on prescription changes </a:t>
            </a:r>
            <a:r>
              <a:rPr lang="en-US" dirty="0" smtClean="0"/>
              <a:t>and </a:t>
            </a:r>
            <a:r>
              <a:rPr lang="de-CH" dirty="0" err="1" smtClean="0"/>
              <a:t>hospitalizations</a:t>
            </a:r>
            <a:endParaRPr lang="de-CH" dirty="0" smtClean="0"/>
          </a:p>
        </p:txBody>
      </p:sp>
      <p:sp>
        <p:nvSpPr>
          <p:cNvPr id="5" name="Rechteck 4"/>
          <p:cNvSpPr/>
          <p:nvPr/>
        </p:nvSpPr>
        <p:spPr>
          <a:xfrm>
            <a:off x="838200" y="5911790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de-CH" sz="1000" dirty="0">
                <a:ea typeface="Cambria" panose="02040503050406030204" pitchFamily="18" charset="0"/>
                <a:cs typeface="Times New Roman" panose="02020603050405020304" pitchFamily="18" charset="0"/>
              </a:rPr>
              <a:t>Samuel S. Allemann, Dan Dediu, Alexandra L Dima. </a:t>
            </a:r>
            <a:r>
              <a:rPr lang="en-GB" sz="1000" dirty="0">
                <a:ea typeface="Cambria" panose="02040503050406030204" pitchFamily="18" charset="0"/>
                <a:cs typeface="Times New Roman" panose="02020603050405020304" pitchFamily="18" charset="0"/>
              </a:rPr>
              <a:t>Data preparation for computing adherence to medication in </a:t>
            </a:r>
            <a:r>
              <a:rPr lang="en-GB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AdhereR</a:t>
            </a:r>
            <a:r>
              <a:rPr lang="en-GB" sz="1000" dirty="0">
                <a:ea typeface="Cambria" panose="02040503050406030204" pitchFamily="18" charset="0"/>
                <a:cs typeface="Times New Roman" panose="02020603050405020304" pitchFamily="18" charset="0"/>
              </a:rPr>
              <a:t>. 2019 [cited 2019 September 09]. Available from: </a:t>
            </a:r>
            <a:r>
              <a:rPr lang="en-GB" sz="1000" u="sng" dirty="0">
                <a:solidFill>
                  <a:srgbClr val="0000FF"/>
                </a:solidFill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https://ddediu.github.io/AdhereR/compute_event_durations/compute_event_durations.html</a:t>
            </a:r>
            <a:endParaRPr lang="de-CH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ESCP Symposium | The Digital Revolution | 25.10.2019, Ljubljana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36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compute_event_durations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tangle 9"/>
          <p:cNvSpPr/>
          <p:nvPr/>
        </p:nvSpPr>
        <p:spPr>
          <a:xfrm>
            <a:off x="838201" y="1825625"/>
            <a:ext cx="9082725" cy="44012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909638" lvl="1" indent="-889000">
              <a:tabLst>
                <a:tab pos="2880000" algn="l"/>
              </a:tabLst>
            </a:pP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compute_event_durations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disp.data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durcomp.dispensing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>
              <a:tabLst>
                <a:tab pos="2880000" algn="l"/>
              </a:tabLst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presc.data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durcomp.prescribing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>
              <a:tabLst>
                <a:tab pos="2880000" algn="l"/>
              </a:tabLst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special.periods.data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ID.colname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"ID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medication.class.colnames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c("ATC.CODE","UNIT","FORM"),</a:t>
            </a:r>
          </a:p>
          <a:p>
            <a:pPr marL="909638" lvl="1" indent="-889000"/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disp.date.colname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= "DATE.DISP",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total.dose.colname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"TOTAL.DOSE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presc.date.colname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"DATE.PRESC",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presc.daily.dose.colname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"DAILY.DOSE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presc.duration.colname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"PRESC.DURATION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visit.colname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"VISIT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split.on.dosage.change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force.init.presc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force.presc.renew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FALSE,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trt.interruption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“continue",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special.periods.method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“continue",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date.format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"%Y-%m-%d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suppress.warnings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return.data.table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progress.bar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FALSE)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10073902" y="2636455"/>
            <a:ext cx="942256" cy="1562321"/>
            <a:chOff x="8266368" y="2636455"/>
            <a:chExt cx="942256" cy="1562321"/>
          </a:xfrm>
        </p:grpSpPr>
        <p:sp>
          <p:nvSpPr>
            <p:cNvPr id="5" name="Right Brace 7"/>
            <p:cNvSpPr/>
            <p:nvPr/>
          </p:nvSpPr>
          <p:spPr>
            <a:xfrm>
              <a:off x="8266368" y="2636455"/>
              <a:ext cx="128602" cy="1562321"/>
            </a:xfrm>
            <a:prstGeom prst="righ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8480540" y="3232949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7030A0"/>
                  </a:solidFill>
                </a:rPr>
                <a:t>labels</a:t>
              </a:r>
              <a:endParaRPr lang="fr-FR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0073902" y="1903445"/>
            <a:ext cx="1184566" cy="665542"/>
            <a:chOff x="8266368" y="1903445"/>
            <a:chExt cx="1184566" cy="665542"/>
          </a:xfrm>
        </p:grpSpPr>
        <p:sp>
          <p:nvSpPr>
            <p:cNvPr id="7" name="Right Brace 7"/>
            <p:cNvSpPr/>
            <p:nvPr/>
          </p:nvSpPr>
          <p:spPr>
            <a:xfrm>
              <a:off x="8266368" y="1903445"/>
              <a:ext cx="128602" cy="665542"/>
            </a:xfrm>
            <a:prstGeom prst="rightBrace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480540" y="2051550"/>
              <a:ext cx="970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accent5">
                      <a:lumMod val="50000"/>
                    </a:schemeClr>
                  </a:solidFill>
                </a:rPr>
                <a:t>datasets</a:t>
              </a:r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10073902" y="4266243"/>
            <a:ext cx="1126922" cy="1745144"/>
            <a:chOff x="8266368" y="4266243"/>
            <a:chExt cx="1126922" cy="1745144"/>
          </a:xfrm>
        </p:grpSpPr>
        <p:sp>
          <p:nvSpPr>
            <p:cNvPr id="9" name="Right Brace 7"/>
            <p:cNvSpPr/>
            <p:nvPr/>
          </p:nvSpPr>
          <p:spPr>
            <a:xfrm>
              <a:off x="8266368" y="4266243"/>
              <a:ext cx="128602" cy="1745144"/>
            </a:xfrm>
            <a:prstGeom prst="rightBrac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8480540" y="4954149"/>
              <a:ext cx="91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4">
                      <a:lumMod val="50000"/>
                    </a:schemeClr>
                  </a:solidFill>
                </a:rPr>
                <a:t>settings</a:t>
              </a:r>
              <a:endParaRPr lang="fr-FR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7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CALIBER health records research </a:t>
            </a:r>
            <a:r>
              <a:rPr lang="en-US" b="1" dirty="0" smtClean="0"/>
              <a:t>toolkit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52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97" y="3263900"/>
            <a:ext cx="3048000" cy="3048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38200" y="6110129"/>
            <a:ext cx="24256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00" dirty="0"/>
              <a:t>http://caliberanalysis.r-forge.r-project.org/</a:t>
            </a:r>
          </a:p>
        </p:txBody>
      </p:sp>
    </p:spTree>
    <p:extLst>
      <p:ext uri="{BB962C8B-B14F-4D97-AF65-F5344CB8AC3E}">
        <p14:creationId xmlns:p14="http://schemas.microsoft.com/office/powerpoint/2010/main" val="20481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6000" dirty="0" err="1" smtClean="0"/>
              <a:t>Thank</a:t>
            </a:r>
            <a:r>
              <a:rPr lang="de-CH" sz="6000" dirty="0" smtClean="0"/>
              <a:t> </a:t>
            </a:r>
            <a:r>
              <a:rPr lang="de-CH" sz="6000" dirty="0" err="1" smtClean="0"/>
              <a:t>you</a:t>
            </a:r>
            <a:r>
              <a:rPr lang="de-CH" sz="6000" dirty="0" smtClean="0"/>
              <a:t>!</a:t>
            </a:r>
            <a:endParaRPr lang="de-CH" sz="6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18" y="2586025"/>
            <a:ext cx="6562165" cy="19105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76481" y="4496572"/>
            <a:ext cx="3039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www.adherer.eu</a:t>
            </a:r>
            <a:endParaRPr lang="de-CH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Limitations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0" y="1825625"/>
            <a:ext cx="4413499" cy="4351338"/>
          </a:xfrm>
        </p:spPr>
      </p:pic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granularity </a:t>
            </a:r>
          </a:p>
          <a:p>
            <a:r>
              <a:rPr lang="en-US" dirty="0"/>
              <a:t>variable data entry quality &amp; standards </a:t>
            </a:r>
          </a:p>
          <a:p>
            <a:r>
              <a:rPr lang="en-US" dirty="0"/>
              <a:t>limited info recorded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98DE-7C63-4B04-A4D8-CCE04DBCFBFE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91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estimations</a:t>
            </a:r>
            <a:r>
              <a:rPr lang="de-CH" dirty="0" smtClean="0"/>
              <a:t>: </a:t>
            </a:r>
            <a:r>
              <a:rPr lang="de-CH" dirty="0" err="1" smtClean="0"/>
              <a:t>Assumptions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Accurate medication records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First fill = first intake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Fixed daily dosage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 administered as indicated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 refill = medication not administered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Medications not purchased or borrowed elsewhere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Medications not diverted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 unknown treatment interruptions or dosing changes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7" name="Rechteck 6"/>
          <p:cNvSpPr/>
          <p:nvPr/>
        </p:nvSpPr>
        <p:spPr>
          <a:xfrm>
            <a:off x="838200" y="6065679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Arnet, I., M. J. </a:t>
            </a:r>
            <a:r>
              <a:rPr lang="de-CH" sz="1000" dirty="0" err="1">
                <a:latin typeface="Segoe UI" panose="020B0502040204020203" pitchFamily="34" charset="0"/>
              </a:rPr>
              <a:t>Kooij</a:t>
            </a:r>
            <a:r>
              <a:rPr lang="de-CH" sz="1000" dirty="0">
                <a:latin typeface="Segoe UI" panose="020B0502040204020203" pitchFamily="34" charset="0"/>
              </a:rPr>
              <a:t>, M. Messerli, K. E. Hersberger, E. R. </a:t>
            </a:r>
            <a:r>
              <a:rPr lang="de-CH" sz="1000" dirty="0" err="1">
                <a:latin typeface="Segoe UI" panose="020B0502040204020203" pitchFamily="34" charset="0"/>
              </a:rPr>
              <a:t>Heerdink</a:t>
            </a:r>
            <a:r>
              <a:rPr lang="de-CH" sz="1000" dirty="0">
                <a:latin typeface="Segoe UI" panose="020B0502040204020203" pitchFamily="34" charset="0"/>
              </a:rPr>
              <a:t>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Bouvy</a:t>
            </a:r>
            <a:r>
              <a:rPr lang="de-CH" sz="1000" dirty="0">
                <a:latin typeface="Segoe UI" panose="020B0502040204020203" pitchFamily="34" charset="0"/>
              </a:rPr>
              <a:t> (2016). </a:t>
            </a:r>
            <a:r>
              <a:rPr lang="de-CH" sz="1000" u="sng" dirty="0" err="1">
                <a:latin typeface="Segoe UI" panose="020B0502040204020203" pitchFamily="34" charset="0"/>
              </a:rPr>
              <a:t>Annals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of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Pharmacotherapy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50(5): 360-368.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6E44A-6C36-481F-A803-7EF40AC8697F}" type="datetime1">
              <a:rPr lang="en-US" smtClean="0"/>
              <a:t>11/8/2019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1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sources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255860"/>
              </p:ext>
            </p:extLst>
          </p:nvPr>
        </p:nvGraphicFramePr>
        <p:xfrm>
          <a:off x="1955801" y="1520825"/>
          <a:ext cx="8280399" cy="4485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51968">
                  <a:extLst>
                    <a:ext uri="{9D8B030D-6E8A-4147-A177-3AD203B41FA5}">
                      <a16:colId xmlns="" xmlns:a16="http://schemas.microsoft.com/office/drawing/2014/main" val="378142886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3902978509"/>
                    </a:ext>
                  </a:extLst>
                </a:gridCol>
                <a:gridCol w="3204095">
                  <a:extLst>
                    <a:ext uri="{9D8B030D-6E8A-4147-A177-3AD203B41FA5}">
                      <a16:colId xmlns="" xmlns:a16="http://schemas.microsoft.com/office/drawing/2014/main" val="33176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Source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Pros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Cons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792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err="1" smtClean="0"/>
                        <a:t>Prescription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timeline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Dosage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Patient </a:t>
                      </a:r>
                      <a:r>
                        <a:rPr lang="de-CH" baseline="0" dirty="0" err="1" smtClean="0"/>
                        <a:t>timeline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Availability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Interruptions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(</a:t>
                      </a:r>
                      <a:r>
                        <a:rPr lang="de-CH" baseline="0" dirty="0" err="1" smtClean="0"/>
                        <a:t>Quantity</a:t>
                      </a:r>
                      <a:r>
                        <a:rPr lang="de-CH" baseline="0" dirty="0" smtClean="0"/>
                        <a:t>?)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Multiple </a:t>
                      </a:r>
                      <a:r>
                        <a:rPr lang="de-CH" baseline="0" dirty="0" err="1" smtClean="0"/>
                        <a:t>providers</a:t>
                      </a:r>
                      <a:r>
                        <a:rPr lang="de-CH" baseline="0" dirty="0" smtClean="0"/>
                        <a:t>?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7763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err="1" smtClean="0"/>
                        <a:t>Pharmacy</a:t>
                      </a:r>
                      <a:r>
                        <a:rPr lang="de-CH" b="1" dirty="0" smtClean="0"/>
                        <a:t> </a:t>
                      </a:r>
                      <a:r>
                        <a:rPr lang="de-CH" b="1" dirty="0" err="1" smtClean="0"/>
                        <a:t>refills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Patient </a:t>
                      </a:r>
                      <a:r>
                        <a:rPr lang="de-CH" dirty="0" err="1" smtClean="0"/>
                        <a:t>timeline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Quantity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Availability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(</a:t>
                      </a:r>
                      <a:r>
                        <a:rPr lang="de-CH" dirty="0" err="1" smtClean="0"/>
                        <a:t>Dosage</a:t>
                      </a:r>
                      <a:r>
                        <a:rPr lang="de-CH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timeline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Interruptions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Multiple </a:t>
                      </a:r>
                      <a:r>
                        <a:rPr lang="de-CH" baseline="0" dirty="0" err="1" smtClean="0"/>
                        <a:t>providers</a:t>
                      </a:r>
                      <a:r>
                        <a:rPr lang="de-CH" baseline="0" dirty="0" smtClean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047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smtClean="0"/>
                        <a:t>Insurance </a:t>
                      </a:r>
                      <a:r>
                        <a:rPr lang="de-CH" b="1" dirty="0" err="1" smtClean="0"/>
                        <a:t>claims</a:t>
                      </a:r>
                      <a:r>
                        <a:rPr lang="de-CH" b="1" dirty="0" smtClean="0"/>
                        <a:t> (</a:t>
                      </a:r>
                      <a:r>
                        <a:rPr lang="de-CH" b="1" dirty="0" err="1" smtClean="0"/>
                        <a:t>reimbursement</a:t>
                      </a:r>
                      <a:r>
                        <a:rPr lang="de-CH" b="1" dirty="0" smtClean="0"/>
                        <a:t>)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dirty="0" smtClean="0"/>
                        <a:t> &amp; </a:t>
                      </a:r>
                      <a:r>
                        <a:rPr lang="de-CH" dirty="0" err="1" smtClean="0"/>
                        <a:t>patient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timelines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Quantity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Availability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(</a:t>
                      </a:r>
                      <a:r>
                        <a:rPr lang="de-CH" dirty="0" err="1" smtClean="0"/>
                        <a:t>Interuptions</a:t>
                      </a:r>
                      <a:r>
                        <a:rPr lang="de-CH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Dosage</a:t>
                      </a:r>
                      <a:r>
                        <a:rPr lang="de-CH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Multiple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payers</a:t>
                      </a:r>
                      <a:r>
                        <a:rPr lang="de-CH" baseline="0" dirty="0" smtClean="0"/>
                        <a:t>?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8476170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20E19-B01D-4737-B290-02CD7184B7F2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05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Electronic </a:t>
            </a:r>
            <a:r>
              <a:rPr lang="de-CH" dirty="0" err="1" smtClean="0"/>
              <a:t>Healthcare</a:t>
            </a:r>
            <a:r>
              <a:rPr lang="de-CH" dirty="0" smtClean="0"/>
              <a:t> Data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054F-6D49-477D-9B3C-C567B2FC2E8C}" type="datetime1">
              <a:rPr lang="en-US" smtClean="0"/>
              <a:t>11/8/2019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9</a:t>
            </a:fld>
            <a:endParaRPr lang="de-CH"/>
          </a:p>
        </p:txBody>
      </p:sp>
      <p:pic>
        <p:nvPicPr>
          <p:cNvPr id="7" name="Picture 3" descr="chart2945633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96" y="1825625"/>
            <a:ext cx="6341304" cy="43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2773</Words>
  <Application>Microsoft Office PowerPoint</Application>
  <PresentationFormat>Breitbild</PresentationFormat>
  <Paragraphs>756</Paragraphs>
  <Slides>53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78" baseType="lpstr">
      <vt:lpstr>Agency FB</vt:lpstr>
      <vt:lpstr>Algerian</vt:lpstr>
      <vt:lpstr>Arial</vt:lpstr>
      <vt:lpstr>Bell MT</vt:lpstr>
      <vt:lpstr>Brush Script Std</vt:lpstr>
      <vt:lpstr>Calibri</vt:lpstr>
      <vt:lpstr>Calibri Light</vt:lpstr>
      <vt:lpstr>Cambria</vt:lpstr>
      <vt:lpstr>Cambria Math</vt:lpstr>
      <vt:lpstr>Chiller</vt:lpstr>
      <vt:lpstr>Courier</vt:lpstr>
      <vt:lpstr>Courier New</vt:lpstr>
      <vt:lpstr>DejaVu Sans Condensed</vt:lpstr>
      <vt:lpstr>DejaVu Sans Mono Book</vt:lpstr>
      <vt:lpstr>Forte</vt:lpstr>
      <vt:lpstr>Harlow Solid Italic</vt:lpstr>
      <vt:lpstr>Jokerman</vt:lpstr>
      <vt:lpstr>Juice ITC</vt:lpstr>
      <vt:lpstr>Kunstler Script</vt:lpstr>
      <vt:lpstr>Segoe UI</vt:lpstr>
      <vt:lpstr>Segoe UI Light</vt:lpstr>
      <vt:lpstr>Segoe UI Semibold</vt:lpstr>
      <vt:lpstr>Times New Roman</vt:lpstr>
      <vt:lpstr>Wingdings</vt:lpstr>
      <vt:lpstr>Office Theme</vt:lpstr>
      <vt:lpstr>Adherence from Electronic Healthcare Data</vt:lpstr>
      <vt:lpstr>Program</vt:lpstr>
      <vt:lpstr>Adherence Measurement</vt:lpstr>
      <vt:lpstr>Use of EHD</vt:lpstr>
      <vt:lpstr>Opportunities</vt:lpstr>
      <vt:lpstr>Limitations</vt:lpstr>
      <vt:lpstr>Adherence estimations: Assumptions</vt:lpstr>
      <vt:lpstr>Data sources</vt:lpstr>
      <vt:lpstr>Electronic Healthcare Data</vt:lpstr>
      <vt:lpstr>Available information</vt:lpstr>
      <vt:lpstr>Adherence estimations: Requirements</vt:lpstr>
      <vt:lpstr>EHD-based adherence measures</vt:lpstr>
      <vt:lpstr>Medication Possession Ratio</vt:lpstr>
      <vt:lpstr>Adherence calculations: the basics</vt:lpstr>
      <vt:lpstr>MPR vs. PDC</vt:lpstr>
      <vt:lpstr>MPR vs.  PDC</vt:lpstr>
      <vt:lpstr>MPR vs.  PDC</vt:lpstr>
      <vt:lpstr>MPR vs.  PDC</vt:lpstr>
      <vt:lpstr>MPR vs.  PDC</vt:lpstr>
      <vt:lpstr>MPR vs.  PDC</vt:lpstr>
      <vt:lpstr>Estimation of Implementation</vt:lpstr>
      <vt:lpstr>Number of days’ supply</vt:lpstr>
      <vt:lpstr>Defined Daily Dose?</vt:lpstr>
      <vt:lpstr>Persistence: Mind the gap!</vt:lpstr>
      <vt:lpstr>Gap length: influence on drug treatment episode</vt:lpstr>
      <vt:lpstr>Summary vs. Trajectories </vt:lpstr>
      <vt:lpstr>Adherence Trajectories</vt:lpstr>
      <vt:lpstr>Adherence estimates for sliding windows</vt:lpstr>
      <vt:lpstr>Adherence estimates for sliding windows</vt:lpstr>
      <vt:lpstr>Sliding windows: trajectories</vt:lpstr>
      <vt:lpstr>Impact of window size and overlap on classification accuracy</vt:lpstr>
      <vt:lpstr>PowerPoint-Präsentation</vt:lpstr>
      <vt:lpstr>Persistence [compute.treatment.episodes]</vt:lpstr>
      <vt:lpstr>Implementation [CMA1 to CMA9]</vt:lpstr>
      <vt:lpstr>Implementation</vt:lpstr>
      <vt:lpstr>Visualisation</vt:lpstr>
      <vt:lpstr>Electronic Healthcare Data preparation</vt:lpstr>
      <vt:lpstr>EHD preparation for AdhereR</vt:lpstr>
      <vt:lpstr>Step 1: Acquire Data</vt:lpstr>
      <vt:lpstr>AdhereR &amp; databases: an overview</vt:lpstr>
      <vt:lpstr>Step 2: Tidy data</vt:lpstr>
      <vt:lpstr>AdhereR Input</vt:lpstr>
      <vt:lpstr>Data manipulation in R</vt:lpstr>
      <vt:lpstr>Convert data type</vt:lpstr>
      <vt:lpstr>Multiple variables in a column</vt:lpstr>
      <vt:lpstr>Multiple observations in one row</vt:lpstr>
      <vt:lpstr>One observation in multiple rows</vt:lpstr>
      <vt:lpstr>Step 3: Combine multiple sources</vt:lpstr>
      <vt:lpstr>Example: Patients with Cystic Fibrosis</vt:lpstr>
      <vt:lpstr>Combine multiple data sources</vt:lpstr>
      <vt:lpstr>compute_event_durations</vt:lpstr>
      <vt:lpstr>CALIBER health records research toolkit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Allemann</dc:creator>
  <cp:lastModifiedBy>Samuel Allemann</cp:lastModifiedBy>
  <cp:revision>124</cp:revision>
  <dcterms:created xsi:type="dcterms:W3CDTF">2019-05-21T05:38:57Z</dcterms:created>
  <dcterms:modified xsi:type="dcterms:W3CDTF">2019-11-08T19:10:52Z</dcterms:modified>
</cp:coreProperties>
</file>